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handoutMasterIdLst>
    <p:handoutMasterId r:id="rId101"/>
  </p:handoutMasterIdLst>
  <p:sldIdLst>
    <p:sldId id="256" r:id="rId2"/>
    <p:sldId id="257" r:id="rId3"/>
    <p:sldId id="339" r:id="rId4"/>
    <p:sldId id="340" r:id="rId5"/>
    <p:sldId id="341" r:id="rId6"/>
    <p:sldId id="342" r:id="rId7"/>
    <p:sldId id="274" r:id="rId8"/>
    <p:sldId id="271" r:id="rId9"/>
    <p:sldId id="286" r:id="rId10"/>
    <p:sldId id="273" r:id="rId11"/>
    <p:sldId id="279" r:id="rId12"/>
    <p:sldId id="282" r:id="rId13"/>
    <p:sldId id="281" r:id="rId14"/>
    <p:sldId id="296" r:id="rId15"/>
    <p:sldId id="417" r:id="rId16"/>
    <p:sldId id="418" r:id="rId17"/>
    <p:sldId id="297" r:id="rId18"/>
    <p:sldId id="300" r:id="rId19"/>
    <p:sldId id="301" r:id="rId20"/>
    <p:sldId id="302" r:id="rId21"/>
    <p:sldId id="306" r:id="rId22"/>
    <p:sldId id="310" r:id="rId23"/>
    <p:sldId id="311" r:id="rId24"/>
    <p:sldId id="313" r:id="rId25"/>
    <p:sldId id="314" r:id="rId26"/>
    <p:sldId id="315" r:id="rId27"/>
    <p:sldId id="316" r:id="rId28"/>
    <p:sldId id="419" r:id="rId29"/>
    <p:sldId id="420" r:id="rId30"/>
    <p:sldId id="421" r:id="rId31"/>
    <p:sldId id="422" r:id="rId32"/>
    <p:sldId id="352" r:id="rId33"/>
    <p:sldId id="353" r:id="rId34"/>
    <p:sldId id="354" r:id="rId35"/>
    <p:sldId id="289" r:id="rId36"/>
    <p:sldId id="359" r:id="rId37"/>
    <p:sldId id="355" r:id="rId38"/>
    <p:sldId id="360" r:id="rId39"/>
    <p:sldId id="361" r:id="rId40"/>
    <p:sldId id="290" r:id="rId41"/>
    <p:sldId id="291" r:id="rId42"/>
    <p:sldId id="356" r:id="rId43"/>
    <p:sldId id="294" r:id="rId44"/>
    <p:sldId id="357" r:id="rId45"/>
    <p:sldId id="358" r:id="rId46"/>
    <p:sldId id="362" r:id="rId47"/>
    <p:sldId id="363" r:id="rId48"/>
    <p:sldId id="364" r:id="rId49"/>
    <p:sldId id="365" r:id="rId50"/>
    <p:sldId id="366" r:id="rId51"/>
    <p:sldId id="368" r:id="rId52"/>
    <p:sldId id="369" r:id="rId53"/>
    <p:sldId id="370" r:id="rId54"/>
    <p:sldId id="371" r:id="rId55"/>
    <p:sldId id="372" r:id="rId56"/>
    <p:sldId id="367" r:id="rId57"/>
    <p:sldId id="384" r:id="rId58"/>
    <p:sldId id="386" r:id="rId59"/>
    <p:sldId id="387" r:id="rId60"/>
    <p:sldId id="388" r:id="rId61"/>
    <p:sldId id="389" r:id="rId62"/>
    <p:sldId id="390" r:id="rId63"/>
    <p:sldId id="391" r:id="rId64"/>
    <p:sldId id="385" r:id="rId65"/>
    <p:sldId id="392" r:id="rId66"/>
    <p:sldId id="393" r:id="rId67"/>
    <p:sldId id="394" r:id="rId68"/>
    <p:sldId id="395" r:id="rId69"/>
    <p:sldId id="373" r:id="rId70"/>
    <p:sldId id="375" r:id="rId71"/>
    <p:sldId id="374" r:id="rId72"/>
    <p:sldId id="376" r:id="rId73"/>
    <p:sldId id="377" r:id="rId74"/>
    <p:sldId id="378" r:id="rId75"/>
    <p:sldId id="379" r:id="rId76"/>
    <p:sldId id="380" r:id="rId77"/>
    <p:sldId id="381" r:id="rId78"/>
    <p:sldId id="382" r:id="rId79"/>
    <p:sldId id="383" r:id="rId80"/>
    <p:sldId id="396" r:id="rId81"/>
    <p:sldId id="397" r:id="rId82"/>
    <p:sldId id="398" r:id="rId83"/>
    <p:sldId id="399" r:id="rId84"/>
    <p:sldId id="400" r:id="rId85"/>
    <p:sldId id="401" r:id="rId86"/>
    <p:sldId id="402" r:id="rId87"/>
    <p:sldId id="403" r:id="rId88"/>
    <p:sldId id="405" r:id="rId89"/>
    <p:sldId id="404" r:id="rId90"/>
    <p:sldId id="408" r:id="rId91"/>
    <p:sldId id="407" r:id="rId92"/>
    <p:sldId id="409" r:id="rId93"/>
    <p:sldId id="410" r:id="rId94"/>
    <p:sldId id="412" r:id="rId95"/>
    <p:sldId id="413" r:id="rId96"/>
    <p:sldId id="414" r:id="rId97"/>
    <p:sldId id="415" r:id="rId98"/>
    <p:sldId id="416" r:id="rId99"/>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Century Gothic" charset="0"/>
        <a:ea typeface="MS PGothic" charset="-128"/>
        <a:cs typeface="+mn-cs"/>
      </a:defRPr>
    </a:lvl1pPr>
    <a:lvl2pPr marL="457200" algn="l" rtl="0" fontAlgn="base">
      <a:spcBef>
        <a:spcPct val="0"/>
      </a:spcBef>
      <a:spcAft>
        <a:spcPct val="0"/>
      </a:spcAft>
      <a:defRPr kern="1200">
        <a:solidFill>
          <a:schemeClr val="tx1"/>
        </a:solidFill>
        <a:latin typeface="Century Gothic" charset="0"/>
        <a:ea typeface="MS PGothic" charset="-128"/>
        <a:cs typeface="+mn-cs"/>
      </a:defRPr>
    </a:lvl2pPr>
    <a:lvl3pPr marL="914400" algn="l" rtl="0" fontAlgn="base">
      <a:spcBef>
        <a:spcPct val="0"/>
      </a:spcBef>
      <a:spcAft>
        <a:spcPct val="0"/>
      </a:spcAft>
      <a:defRPr kern="1200">
        <a:solidFill>
          <a:schemeClr val="tx1"/>
        </a:solidFill>
        <a:latin typeface="Century Gothic" charset="0"/>
        <a:ea typeface="MS PGothic" charset="-128"/>
        <a:cs typeface="+mn-cs"/>
      </a:defRPr>
    </a:lvl3pPr>
    <a:lvl4pPr marL="1371600" algn="l" rtl="0" fontAlgn="base">
      <a:spcBef>
        <a:spcPct val="0"/>
      </a:spcBef>
      <a:spcAft>
        <a:spcPct val="0"/>
      </a:spcAft>
      <a:defRPr kern="1200">
        <a:solidFill>
          <a:schemeClr val="tx1"/>
        </a:solidFill>
        <a:latin typeface="Century Gothic" charset="0"/>
        <a:ea typeface="MS PGothic" charset="-128"/>
        <a:cs typeface="+mn-cs"/>
      </a:defRPr>
    </a:lvl4pPr>
    <a:lvl5pPr marL="1828800" algn="l" rtl="0" fontAlgn="base">
      <a:spcBef>
        <a:spcPct val="0"/>
      </a:spcBef>
      <a:spcAft>
        <a:spcPct val="0"/>
      </a:spcAft>
      <a:defRPr kern="1200">
        <a:solidFill>
          <a:schemeClr val="tx1"/>
        </a:solidFill>
        <a:latin typeface="Century Gothic" charset="0"/>
        <a:ea typeface="MS PGothic" charset="-128"/>
        <a:cs typeface="+mn-cs"/>
      </a:defRPr>
    </a:lvl5pPr>
    <a:lvl6pPr marL="2286000" algn="l" defTabSz="914400" rtl="0" eaLnBrk="1" latinLnBrk="0" hangingPunct="1">
      <a:defRPr kern="1200">
        <a:solidFill>
          <a:schemeClr val="tx1"/>
        </a:solidFill>
        <a:latin typeface="Century Gothic" charset="0"/>
        <a:ea typeface="MS PGothic" charset="-128"/>
        <a:cs typeface="+mn-cs"/>
      </a:defRPr>
    </a:lvl6pPr>
    <a:lvl7pPr marL="2743200" algn="l" defTabSz="914400" rtl="0" eaLnBrk="1" latinLnBrk="0" hangingPunct="1">
      <a:defRPr kern="1200">
        <a:solidFill>
          <a:schemeClr val="tx1"/>
        </a:solidFill>
        <a:latin typeface="Century Gothic" charset="0"/>
        <a:ea typeface="MS PGothic" charset="-128"/>
        <a:cs typeface="+mn-cs"/>
      </a:defRPr>
    </a:lvl7pPr>
    <a:lvl8pPr marL="3200400" algn="l" defTabSz="914400" rtl="0" eaLnBrk="1" latinLnBrk="0" hangingPunct="1">
      <a:defRPr kern="1200">
        <a:solidFill>
          <a:schemeClr val="tx1"/>
        </a:solidFill>
        <a:latin typeface="Century Gothic" charset="0"/>
        <a:ea typeface="MS PGothic" charset="-128"/>
        <a:cs typeface="+mn-cs"/>
      </a:defRPr>
    </a:lvl8pPr>
    <a:lvl9pPr marL="3657600" algn="l" defTabSz="914400" rtl="0" eaLnBrk="1" latinLnBrk="0" hangingPunct="1">
      <a:defRPr kern="1200">
        <a:solidFill>
          <a:schemeClr val="tx1"/>
        </a:solidFill>
        <a:latin typeface="Century Gothic"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6"/>
    <p:restoredTop sz="93662"/>
  </p:normalViewPr>
  <p:slideViewPr>
    <p:cSldViewPr snapToGrid="0" snapToObjects="1">
      <p:cViewPr>
        <p:scale>
          <a:sx n="224" d="100"/>
          <a:sy n="224" d="100"/>
        </p:scale>
        <p:origin x="400" y="-30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Century Gothic"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a:lvl1pPr>
          </a:lstStyle>
          <a:p>
            <a:fld id="{01BDA1C1-DF97-884D-9A4E-23841CD2EC56}" type="datetime1">
              <a:rPr lang="fr-SN" altLang="x-none"/>
              <a:pPr/>
              <a:t>27/11/2024</a:t>
            </a:fld>
            <a:endParaRPr lang="en-US" altLang="x-none"/>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a:latin typeface="Century Gothic"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4A065FC2-7B0B-D04B-A247-215F992F37AE}" type="slidenum">
              <a:rPr lang="en-US" altLang="x-none"/>
              <a:pPr/>
              <a:t>‹N°›</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Century Gothic"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a:lvl1pPr>
          </a:lstStyle>
          <a:p>
            <a:fld id="{482081A3-2E2E-AB44-942C-3D4E6D57F0C6}" type="datetime1">
              <a:rPr lang="fr-SN" altLang="x-none"/>
              <a:pPr/>
              <a:t>27/11/2024</a:t>
            </a:fld>
            <a:endParaRPr lang="en-US" altLang="x-non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dirty="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fr-FR" noProof="0" dirty="0"/>
              <a:t>Click to </a:t>
            </a:r>
            <a:r>
              <a:rPr lang="fr-FR" noProof="0" dirty="0" err="1"/>
              <a:t>edit</a:t>
            </a:r>
            <a:r>
              <a:rPr lang="fr-FR" noProof="0" dirty="0"/>
              <a:t> Master </a:t>
            </a:r>
            <a:r>
              <a:rPr lang="fr-FR" noProof="0" dirty="0" err="1"/>
              <a:t>text</a:t>
            </a:r>
            <a:r>
              <a:rPr lang="fr-FR" noProof="0" dirty="0"/>
              <a:t> styles</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a:p>
            <a:pPr lvl="4"/>
            <a:r>
              <a:rPr lang="fr-FR" noProof="0" dirty="0" err="1"/>
              <a:t>Fifth</a:t>
            </a:r>
            <a:r>
              <a:rPr lang="fr-FR" noProof="0" dirty="0"/>
              <a:t> </a:t>
            </a:r>
            <a:r>
              <a:rPr lang="fr-FR" noProof="0" dirty="0" err="1"/>
              <a:t>level</a:t>
            </a:r>
            <a:endParaRPr lang="en-US" noProof="0" dirty="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Century Gothic"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3061F863-1DE2-6748-8D9D-3851741261F4}" type="slidenum">
              <a:rPr lang="en-US" altLang="x-none"/>
              <a:pPr/>
              <a:t>‹N°›</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entury Gothic"/>
        <a:ea typeface="MS PGothic"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Century Gothic"/>
        <a:ea typeface="MS PGothic"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Century Gothic"/>
        <a:ea typeface="MS PGothic"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Century Gothic"/>
        <a:ea typeface="MS PGothic"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Century Gothic"/>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1C123D9-3B86-274F-B323-35CF5CBB1697}" type="slidenum">
              <a:rPr lang="en-US" altLang="x-none" sz="1300"/>
              <a:pPr eaLnBrk="1" hangingPunct="1"/>
              <a:t>2</a:t>
            </a:fld>
            <a:endParaRPr lang="en-US" altLang="x-none"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87D0E1A-C3E9-914F-9E8A-3E50239AEF9B}" type="slidenum">
              <a:rPr lang="en-US" altLang="x-none" sz="1300"/>
              <a:pPr eaLnBrk="1" hangingPunct="1"/>
              <a:t>36</a:t>
            </a:fld>
            <a:endParaRPr lang="en-US" altLang="x-none"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438A739-9341-C340-96D3-20C95A541D01}" type="slidenum">
              <a:rPr lang="en-US" altLang="x-none" sz="1300"/>
              <a:pPr eaLnBrk="1" hangingPunct="1"/>
              <a:t>37</a:t>
            </a:fld>
            <a:endParaRPr lang="en-US" altLang="x-none"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8C2A7E7-7388-9D4B-85EC-71D182D305EF}" type="slidenum">
              <a:rPr lang="en-US" altLang="x-none" sz="1300"/>
              <a:pPr eaLnBrk="1" hangingPunct="1"/>
              <a:t>38</a:t>
            </a:fld>
            <a:endParaRPr lang="en-US" altLang="x-none"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38D0107-0037-E14C-A94F-4D2D2AEB5FDF}" type="slidenum">
              <a:rPr lang="en-US" altLang="x-none" sz="1300"/>
              <a:pPr eaLnBrk="1" hangingPunct="1"/>
              <a:t>39</a:t>
            </a:fld>
            <a:endParaRPr lang="en-US" altLang="x-none"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3CC72B3-F39F-D443-A5DB-E7AE98C44D36}" type="slidenum">
              <a:rPr lang="en-US" altLang="x-none" sz="1300"/>
              <a:pPr eaLnBrk="1" hangingPunct="1"/>
              <a:t>40</a:t>
            </a:fld>
            <a:endParaRPr lang="en-US" altLang="x-none"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293994B-F091-F643-A781-BD430199AA1D}" type="slidenum">
              <a:rPr lang="en-US" altLang="x-none" sz="1300"/>
              <a:pPr eaLnBrk="1" hangingPunct="1"/>
              <a:t>41</a:t>
            </a:fld>
            <a:endParaRPr lang="en-US" altLang="x-none"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516650DB-2B9D-DB41-852A-091E135EAFB7}" type="slidenum">
              <a:rPr lang="en-US" altLang="x-none" sz="1300"/>
              <a:pPr eaLnBrk="1" hangingPunct="1"/>
              <a:t>42</a:t>
            </a:fld>
            <a:endParaRPr lang="en-US" altLang="x-none"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1870E9A-8669-4A4C-B6A7-4E704FA09854}" type="slidenum">
              <a:rPr lang="en-US" altLang="x-none" sz="1300"/>
              <a:pPr eaLnBrk="1" hangingPunct="1"/>
              <a:t>43</a:t>
            </a:fld>
            <a:endParaRPr lang="en-US" altLang="x-none"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F9B14F2-D435-C14A-9B84-3014A2D99151}" type="slidenum">
              <a:rPr lang="en-US" altLang="x-none" sz="1300"/>
              <a:pPr eaLnBrk="1" hangingPunct="1"/>
              <a:t>44</a:t>
            </a:fld>
            <a:endParaRPr lang="en-US" altLang="x-none"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015F36E-53E7-2748-9762-B135F9F5BB7D}" type="slidenum">
              <a:rPr lang="en-US" altLang="x-none" sz="1300"/>
              <a:pPr eaLnBrk="1" hangingPunct="1"/>
              <a:t>45</a:t>
            </a:fld>
            <a:endParaRPr lang="en-US" altLang="x-none"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DEF647CA-AC27-2A40-A521-1849424A1F46}" type="slidenum">
              <a:rPr lang="en-US" altLang="x-none" sz="1300"/>
              <a:pPr eaLnBrk="1" hangingPunct="1"/>
              <a:t>3</a:t>
            </a:fld>
            <a:endParaRPr lang="en-US" altLang="x-none"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BCF452A6-00A3-6945-9E68-1D87E23E6A19}" type="slidenum">
              <a:rPr lang="en-US" altLang="x-none" sz="1300"/>
              <a:pPr eaLnBrk="1" hangingPunct="1"/>
              <a:t>46</a:t>
            </a:fld>
            <a:endParaRPr lang="en-US" altLang="x-none"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4748AF70-143D-CE44-B8EE-B808FADEE79A}" type="slidenum">
              <a:rPr lang="en-US" altLang="x-none" sz="1300"/>
              <a:pPr eaLnBrk="1" hangingPunct="1"/>
              <a:t>47</a:t>
            </a:fld>
            <a:endParaRPr lang="en-US" altLang="x-none"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98EEF36-F73A-484C-994E-E92F783553C0}" type="slidenum">
              <a:rPr lang="en-US" altLang="x-none" sz="1300"/>
              <a:pPr eaLnBrk="1" hangingPunct="1"/>
              <a:t>48</a:t>
            </a:fld>
            <a:endParaRPr lang="en-US" altLang="x-none"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F7AC5801-5636-7E47-800C-14EAC2E4BDD9}" type="slidenum">
              <a:rPr lang="en-US" altLang="x-none" sz="1300"/>
              <a:pPr eaLnBrk="1" hangingPunct="1"/>
              <a:t>49</a:t>
            </a:fld>
            <a:endParaRPr lang="en-US" altLang="x-none"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5CD4E14D-108F-3E47-9C06-94D60BABBEBB}" type="slidenum">
              <a:rPr lang="en-US" altLang="x-none" sz="1300"/>
              <a:pPr eaLnBrk="1" hangingPunct="1"/>
              <a:t>50</a:t>
            </a:fld>
            <a:endParaRPr lang="en-US" altLang="x-none"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44F88328-5F56-6F44-A9D7-49C180CB9884}" type="slidenum">
              <a:rPr lang="en-US" altLang="x-none" sz="1300"/>
              <a:pPr eaLnBrk="1" hangingPunct="1"/>
              <a:t>51</a:t>
            </a:fld>
            <a:endParaRPr lang="en-US" altLang="x-none"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DB73C3AD-41EE-AB40-8766-61F8B94DAE74}" type="slidenum">
              <a:rPr lang="en-US" altLang="x-none" sz="1300"/>
              <a:pPr eaLnBrk="1" hangingPunct="1"/>
              <a:t>52</a:t>
            </a:fld>
            <a:endParaRPr lang="en-US" altLang="x-none"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1958F5B-9D60-5B43-8ABF-8CA6A879B04A}" type="slidenum">
              <a:rPr lang="en-US" altLang="x-none" sz="1300"/>
              <a:pPr eaLnBrk="1" hangingPunct="1"/>
              <a:t>53</a:t>
            </a:fld>
            <a:endParaRPr lang="en-US" altLang="x-none"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6457EAC-97A2-6C44-BBBB-1FD8DDF9B088}" type="slidenum">
              <a:rPr lang="en-US" altLang="x-none" sz="1300"/>
              <a:pPr eaLnBrk="1" hangingPunct="1"/>
              <a:t>54</a:t>
            </a:fld>
            <a:endParaRPr lang="en-US" altLang="x-none"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96F7B4D-313B-2843-8540-250BD06011B0}" type="slidenum">
              <a:rPr lang="en-US" altLang="x-none" sz="1300"/>
              <a:pPr eaLnBrk="1" hangingPunct="1"/>
              <a:t>55</a:t>
            </a:fld>
            <a:endParaRPr lang="en-US" altLang="x-none"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38ECBF8-9D90-0F41-88F1-D7E677347AAA}" type="slidenum">
              <a:rPr lang="en-US" altLang="x-none" sz="1300"/>
              <a:pPr eaLnBrk="1" hangingPunct="1"/>
              <a:t>4</a:t>
            </a:fld>
            <a:endParaRPr lang="en-US" altLang="x-none"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D9A1545-8482-7E49-806A-BE9CCF6FC654}" type="slidenum">
              <a:rPr lang="en-US" altLang="x-none" sz="1300"/>
              <a:pPr eaLnBrk="1" hangingPunct="1"/>
              <a:t>56</a:t>
            </a:fld>
            <a:endParaRPr lang="en-US" altLang="x-none"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57</a:t>
            </a:fld>
            <a:endParaRPr lang="en-US" altLang="x-none" sz="1300"/>
          </a:p>
        </p:txBody>
      </p:sp>
    </p:spTree>
    <p:extLst>
      <p:ext uri="{BB962C8B-B14F-4D97-AF65-F5344CB8AC3E}">
        <p14:creationId xmlns:p14="http://schemas.microsoft.com/office/powerpoint/2010/main" val="25991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58</a:t>
            </a:fld>
            <a:endParaRPr lang="en-US" altLang="x-none" sz="1300"/>
          </a:p>
        </p:txBody>
      </p:sp>
    </p:spTree>
    <p:extLst>
      <p:ext uri="{BB962C8B-B14F-4D97-AF65-F5344CB8AC3E}">
        <p14:creationId xmlns:p14="http://schemas.microsoft.com/office/powerpoint/2010/main" val="1655006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59</a:t>
            </a:fld>
            <a:endParaRPr lang="en-US" altLang="x-none" sz="1300"/>
          </a:p>
        </p:txBody>
      </p:sp>
    </p:spTree>
    <p:extLst>
      <p:ext uri="{BB962C8B-B14F-4D97-AF65-F5344CB8AC3E}">
        <p14:creationId xmlns:p14="http://schemas.microsoft.com/office/powerpoint/2010/main" val="651642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60</a:t>
            </a:fld>
            <a:endParaRPr lang="en-US" altLang="x-none" sz="1300"/>
          </a:p>
        </p:txBody>
      </p:sp>
    </p:spTree>
    <p:extLst>
      <p:ext uri="{BB962C8B-B14F-4D97-AF65-F5344CB8AC3E}">
        <p14:creationId xmlns:p14="http://schemas.microsoft.com/office/powerpoint/2010/main" val="517615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61</a:t>
            </a:fld>
            <a:endParaRPr lang="en-US" altLang="x-none" sz="1300"/>
          </a:p>
        </p:txBody>
      </p:sp>
    </p:spTree>
    <p:extLst>
      <p:ext uri="{BB962C8B-B14F-4D97-AF65-F5344CB8AC3E}">
        <p14:creationId xmlns:p14="http://schemas.microsoft.com/office/powerpoint/2010/main" val="1766294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62</a:t>
            </a:fld>
            <a:endParaRPr lang="en-US" altLang="x-none" sz="1300"/>
          </a:p>
        </p:txBody>
      </p:sp>
    </p:spTree>
    <p:extLst>
      <p:ext uri="{BB962C8B-B14F-4D97-AF65-F5344CB8AC3E}">
        <p14:creationId xmlns:p14="http://schemas.microsoft.com/office/powerpoint/2010/main" val="101639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63</a:t>
            </a:fld>
            <a:endParaRPr lang="en-US" altLang="x-none" sz="1300"/>
          </a:p>
        </p:txBody>
      </p:sp>
    </p:spTree>
    <p:extLst>
      <p:ext uri="{BB962C8B-B14F-4D97-AF65-F5344CB8AC3E}">
        <p14:creationId xmlns:p14="http://schemas.microsoft.com/office/powerpoint/2010/main" val="706494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64</a:t>
            </a:fld>
            <a:endParaRPr lang="en-US" altLang="x-none" sz="1300"/>
          </a:p>
        </p:txBody>
      </p:sp>
    </p:spTree>
    <p:extLst>
      <p:ext uri="{BB962C8B-B14F-4D97-AF65-F5344CB8AC3E}">
        <p14:creationId xmlns:p14="http://schemas.microsoft.com/office/powerpoint/2010/main" val="421589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65</a:t>
            </a:fld>
            <a:endParaRPr lang="en-US" altLang="x-none" sz="1300"/>
          </a:p>
        </p:txBody>
      </p:sp>
    </p:spTree>
    <p:extLst>
      <p:ext uri="{BB962C8B-B14F-4D97-AF65-F5344CB8AC3E}">
        <p14:creationId xmlns:p14="http://schemas.microsoft.com/office/powerpoint/2010/main" val="26202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19CA95A-D8BB-424F-827C-D0BD88017169}" type="slidenum">
              <a:rPr lang="en-US" altLang="x-none" sz="1300"/>
              <a:pPr eaLnBrk="1" hangingPunct="1"/>
              <a:t>5</a:t>
            </a:fld>
            <a:endParaRPr lang="en-US" altLang="x-none"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66</a:t>
            </a:fld>
            <a:endParaRPr lang="en-US" altLang="x-none" sz="1300"/>
          </a:p>
        </p:txBody>
      </p:sp>
    </p:spTree>
    <p:extLst>
      <p:ext uri="{BB962C8B-B14F-4D97-AF65-F5344CB8AC3E}">
        <p14:creationId xmlns:p14="http://schemas.microsoft.com/office/powerpoint/2010/main" val="305662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67</a:t>
            </a:fld>
            <a:endParaRPr lang="en-US" altLang="x-none" sz="1300"/>
          </a:p>
        </p:txBody>
      </p:sp>
    </p:spTree>
    <p:extLst>
      <p:ext uri="{BB962C8B-B14F-4D97-AF65-F5344CB8AC3E}">
        <p14:creationId xmlns:p14="http://schemas.microsoft.com/office/powerpoint/2010/main" val="523447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68</a:t>
            </a:fld>
            <a:endParaRPr lang="en-US" altLang="x-none" sz="1300"/>
          </a:p>
        </p:txBody>
      </p:sp>
    </p:spTree>
    <p:extLst>
      <p:ext uri="{BB962C8B-B14F-4D97-AF65-F5344CB8AC3E}">
        <p14:creationId xmlns:p14="http://schemas.microsoft.com/office/powerpoint/2010/main" val="383823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269AD4E-9637-AF4F-A188-3E5CDB0525DD}" type="slidenum">
              <a:rPr lang="en-US" altLang="x-none" sz="1300"/>
              <a:pPr eaLnBrk="1" hangingPunct="1"/>
              <a:t>69</a:t>
            </a:fld>
            <a:endParaRPr lang="en-US" altLang="x-none"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B8F7EFF-4727-1D48-B95A-2CF21D6C2DC7}" type="slidenum">
              <a:rPr lang="en-US" altLang="x-none" sz="1300"/>
              <a:pPr eaLnBrk="1" hangingPunct="1"/>
              <a:t>70</a:t>
            </a:fld>
            <a:endParaRPr lang="en-US" altLang="x-none"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03D700FC-1293-ED45-8D8F-6939032F0317}" type="slidenum">
              <a:rPr lang="en-US" altLang="x-none" sz="1300"/>
              <a:pPr eaLnBrk="1" hangingPunct="1"/>
              <a:t>71</a:t>
            </a:fld>
            <a:endParaRPr lang="en-US" altLang="x-none"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8DBFAD0-046B-224D-94B0-79E18133EF3F}" type="slidenum">
              <a:rPr lang="en-US" altLang="x-none" sz="1300"/>
              <a:pPr eaLnBrk="1" hangingPunct="1"/>
              <a:t>72</a:t>
            </a:fld>
            <a:endParaRPr lang="en-US" altLang="x-none"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6DB1C30-9839-EF4E-8474-05688D3D191D}" type="slidenum">
              <a:rPr lang="en-US" altLang="x-none" sz="1300"/>
              <a:pPr eaLnBrk="1" hangingPunct="1"/>
              <a:t>73</a:t>
            </a:fld>
            <a:endParaRPr lang="en-US" altLang="x-none"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6BF468A-A94F-0047-9C19-A20DCC02DEFA}" type="slidenum">
              <a:rPr lang="en-US" altLang="x-none" sz="1300"/>
              <a:pPr eaLnBrk="1" hangingPunct="1"/>
              <a:t>74</a:t>
            </a:fld>
            <a:endParaRPr lang="en-US" altLang="x-none"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F58CBBB0-0B6F-E140-A9F2-A44E5FC59E02}" type="slidenum">
              <a:rPr lang="en-US" altLang="x-none" sz="1300"/>
              <a:pPr eaLnBrk="1" hangingPunct="1"/>
              <a:t>75</a:t>
            </a:fld>
            <a:endParaRPr lang="en-US" altLang="x-none"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D9264B3-A214-A446-A45C-55B758AB89DE}" type="slidenum">
              <a:rPr lang="en-US" altLang="x-none" sz="1300"/>
              <a:pPr eaLnBrk="1" hangingPunct="1"/>
              <a:t>6</a:t>
            </a:fld>
            <a:endParaRPr lang="en-US" altLang="x-none"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E13FB24-01B2-8C46-AAC1-790A0ABC838F}" type="slidenum">
              <a:rPr lang="en-US" altLang="x-none" sz="1300"/>
              <a:pPr eaLnBrk="1" hangingPunct="1"/>
              <a:t>76</a:t>
            </a:fld>
            <a:endParaRPr lang="en-US" altLang="x-none"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8A6845E-2764-BF45-8FC2-8F0740056B64}" type="slidenum">
              <a:rPr lang="en-US" altLang="x-none" sz="1300"/>
              <a:pPr eaLnBrk="1" hangingPunct="1"/>
              <a:t>77</a:t>
            </a:fld>
            <a:endParaRPr lang="en-US" altLang="x-none"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A71A88B3-5E44-3F4A-8A17-E911187156E9}" type="slidenum">
              <a:rPr lang="en-US" altLang="x-none" sz="1300"/>
              <a:pPr eaLnBrk="1" hangingPunct="1"/>
              <a:t>78</a:t>
            </a:fld>
            <a:endParaRPr lang="en-US" altLang="x-none"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79</a:t>
            </a:fld>
            <a:endParaRPr lang="en-US" altLang="x-none"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80</a:t>
            </a:fld>
            <a:endParaRPr lang="en-US" altLang="x-none" sz="1300"/>
          </a:p>
        </p:txBody>
      </p:sp>
    </p:spTree>
    <p:extLst>
      <p:ext uri="{BB962C8B-B14F-4D97-AF65-F5344CB8AC3E}">
        <p14:creationId xmlns:p14="http://schemas.microsoft.com/office/powerpoint/2010/main" val="134300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81</a:t>
            </a:fld>
            <a:endParaRPr lang="en-US" altLang="x-none" sz="1300"/>
          </a:p>
        </p:txBody>
      </p:sp>
    </p:spTree>
    <p:extLst>
      <p:ext uri="{BB962C8B-B14F-4D97-AF65-F5344CB8AC3E}">
        <p14:creationId xmlns:p14="http://schemas.microsoft.com/office/powerpoint/2010/main" val="441951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82</a:t>
            </a:fld>
            <a:endParaRPr lang="en-US" altLang="x-none" sz="1300"/>
          </a:p>
        </p:txBody>
      </p:sp>
    </p:spTree>
    <p:extLst>
      <p:ext uri="{BB962C8B-B14F-4D97-AF65-F5344CB8AC3E}">
        <p14:creationId xmlns:p14="http://schemas.microsoft.com/office/powerpoint/2010/main" val="2351594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83</a:t>
            </a:fld>
            <a:endParaRPr lang="en-US" altLang="x-none" sz="1300"/>
          </a:p>
        </p:txBody>
      </p:sp>
    </p:spTree>
    <p:extLst>
      <p:ext uri="{BB962C8B-B14F-4D97-AF65-F5344CB8AC3E}">
        <p14:creationId xmlns:p14="http://schemas.microsoft.com/office/powerpoint/2010/main" val="365069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84</a:t>
            </a:fld>
            <a:endParaRPr lang="en-US" altLang="x-none" sz="1300"/>
          </a:p>
        </p:txBody>
      </p:sp>
    </p:spTree>
    <p:extLst>
      <p:ext uri="{BB962C8B-B14F-4D97-AF65-F5344CB8AC3E}">
        <p14:creationId xmlns:p14="http://schemas.microsoft.com/office/powerpoint/2010/main" val="687584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85</a:t>
            </a:fld>
            <a:endParaRPr lang="en-US" altLang="x-none" sz="1300"/>
          </a:p>
        </p:txBody>
      </p:sp>
    </p:spTree>
    <p:extLst>
      <p:ext uri="{BB962C8B-B14F-4D97-AF65-F5344CB8AC3E}">
        <p14:creationId xmlns:p14="http://schemas.microsoft.com/office/powerpoint/2010/main" val="391002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43D0ED2E-B8CA-6149-97B8-8E06D795EB8F}" type="slidenum">
              <a:rPr lang="en-US" altLang="x-none" sz="1300"/>
              <a:pPr eaLnBrk="1" hangingPunct="1"/>
              <a:t>32</a:t>
            </a:fld>
            <a:endParaRPr lang="en-US" altLang="x-none"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86</a:t>
            </a:fld>
            <a:endParaRPr lang="en-US" altLang="x-none" sz="1300"/>
          </a:p>
        </p:txBody>
      </p:sp>
    </p:spTree>
    <p:extLst>
      <p:ext uri="{BB962C8B-B14F-4D97-AF65-F5344CB8AC3E}">
        <p14:creationId xmlns:p14="http://schemas.microsoft.com/office/powerpoint/2010/main" val="3966478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87</a:t>
            </a:fld>
            <a:endParaRPr lang="en-US" altLang="x-none" sz="1300"/>
          </a:p>
        </p:txBody>
      </p:sp>
    </p:spTree>
    <p:extLst>
      <p:ext uri="{BB962C8B-B14F-4D97-AF65-F5344CB8AC3E}">
        <p14:creationId xmlns:p14="http://schemas.microsoft.com/office/powerpoint/2010/main" val="42340859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88</a:t>
            </a:fld>
            <a:endParaRPr lang="en-US" altLang="x-none" sz="1300"/>
          </a:p>
        </p:txBody>
      </p:sp>
    </p:spTree>
    <p:extLst>
      <p:ext uri="{BB962C8B-B14F-4D97-AF65-F5344CB8AC3E}">
        <p14:creationId xmlns:p14="http://schemas.microsoft.com/office/powerpoint/2010/main" val="64036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89</a:t>
            </a:fld>
            <a:endParaRPr lang="en-US" altLang="x-none" sz="1300"/>
          </a:p>
        </p:txBody>
      </p:sp>
    </p:spTree>
    <p:extLst>
      <p:ext uri="{BB962C8B-B14F-4D97-AF65-F5344CB8AC3E}">
        <p14:creationId xmlns:p14="http://schemas.microsoft.com/office/powerpoint/2010/main" val="3056756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90</a:t>
            </a:fld>
            <a:endParaRPr lang="en-US" altLang="x-none" sz="1300"/>
          </a:p>
        </p:txBody>
      </p:sp>
    </p:spTree>
    <p:extLst>
      <p:ext uri="{BB962C8B-B14F-4D97-AF65-F5344CB8AC3E}">
        <p14:creationId xmlns:p14="http://schemas.microsoft.com/office/powerpoint/2010/main" val="2094610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91</a:t>
            </a:fld>
            <a:endParaRPr lang="en-US" altLang="x-none" sz="1300"/>
          </a:p>
        </p:txBody>
      </p:sp>
    </p:spTree>
    <p:extLst>
      <p:ext uri="{BB962C8B-B14F-4D97-AF65-F5344CB8AC3E}">
        <p14:creationId xmlns:p14="http://schemas.microsoft.com/office/powerpoint/2010/main" val="8777002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92</a:t>
            </a:fld>
            <a:endParaRPr lang="en-US" altLang="x-none" sz="1300"/>
          </a:p>
        </p:txBody>
      </p:sp>
    </p:spTree>
    <p:extLst>
      <p:ext uri="{BB962C8B-B14F-4D97-AF65-F5344CB8AC3E}">
        <p14:creationId xmlns:p14="http://schemas.microsoft.com/office/powerpoint/2010/main" val="1094597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93</a:t>
            </a:fld>
            <a:endParaRPr lang="en-US" altLang="x-none" sz="1300"/>
          </a:p>
        </p:txBody>
      </p:sp>
    </p:spTree>
    <p:extLst>
      <p:ext uri="{BB962C8B-B14F-4D97-AF65-F5344CB8AC3E}">
        <p14:creationId xmlns:p14="http://schemas.microsoft.com/office/powerpoint/2010/main" val="954537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94</a:t>
            </a:fld>
            <a:endParaRPr lang="en-US" altLang="x-none" sz="1300"/>
          </a:p>
        </p:txBody>
      </p:sp>
    </p:spTree>
    <p:extLst>
      <p:ext uri="{BB962C8B-B14F-4D97-AF65-F5344CB8AC3E}">
        <p14:creationId xmlns:p14="http://schemas.microsoft.com/office/powerpoint/2010/main" val="20581840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95</a:t>
            </a:fld>
            <a:endParaRPr lang="en-US" altLang="x-none" sz="1300"/>
          </a:p>
        </p:txBody>
      </p:sp>
    </p:spTree>
    <p:extLst>
      <p:ext uri="{BB962C8B-B14F-4D97-AF65-F5344CB8AC3E}">
        <p14:creationId xmlns:p14="http://schemas.microsoft.com/office/powerpoint/2010/main" val="477193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AC6A52B-B254-D547-951F-EF77777166E9}" type="slidenum">
              <a:rPr lang="en-US" altLang="x-none" sz="1300"/>
              <a:pPr eaLnBrk="1" hangingPunct="1"/>
              <a:t>33</a:t>
            </a:fld>
            <a:endParaRPr lang="en-US" altLang="x-none"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96</a:t>
            </a:fld>
            <a:endParaRPr lang="en-US" altLang="x-none" sz="1300"/>
          </a:p>
        </p:txBody>
      </p:sp>
    </p:spTree>
    <p:extLst>
      <p:ext uri="{BB962C8B-B14F-4D97-AF65-F5344CB8AC3E}">
        <p14:creationId xmlns:p14="http://schemas.microsoft.com/office/powerpoint/2010/main" val="3706419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97</a:t>
            </a:fld>
            <a:endParaRPr lang="en-US" altLang="x-none" sz="1300"/>
          </a:p>
        </p:txBody>
      </p:sp>
    </p:spTree>
    <p:extLst>
      <p:ext uri="{BB962C8B-B14F-4D97-AF65-F5344CB8AC3E}">
        <p14:creationId xmlns:p14="http://schemas.microsoft.com/office/powerpoint/2010/main" val="3443258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EBA849-0AEF-7741-BDEA-28C85BC714BE}" type="slidenum">
              <a:rPr lang="en-US" altLang="x-none" sz="1300"/>
              <a:pPr eaLnBrk="1" hangingPunct="1"/>
              <a:t>98</a:t>
            </a:fld>
            <a:endParaRPr lang="en-US" altLang="x-none" sz="1300"/>
          </a:p>
        </p:txBody>
      </p:sp>
    </p:spTree>
    <p:extLst>
      <p:ext uri="{BB962C8B-B14F-4D97-AF65-F5344CB8AC3E}">
        <p14:creationId xmlns:p14="http://schemas.microsoft.com/office/powerpoint/2010/main" val="325672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D37ED30D-EA14-FA4C-A82C-424313DB81CA}" type="slidenum">
              <a:rPr lang="en-US" altLang="x-none" sz="1300"/>
              <a:pPr eaLnBrk="1" hangingPunct="1"/>
              <a:t>34</a:t>
            </a:fld>
            <a:endParaRPr lang="en-US" altLang="x-none"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fr-SN" altLang="x-none">
              <a:latin typeface="Century Gothic" charset="0"/>
              <a:ea typeface="MS PGothic" charset="-128"/>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3456CC3-7C09-DE48-A81E-40649BF1F3A4}" type="slidenum">
              <a:rPr lang="en-US" altLang="x-none" sz="1300"/>
              <a:pPr eaLnBrk="1" hangingPunct="1"/>
              <a:t>35</a:t>
            </a:fld>
            <a:endParaRPr lang="en-US" altLang="x-none"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fr-FR"/>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dirty="0"/>
          </a:p>
        </p:txBody>
      </p:sp>
      <p:sp>
        <p:nvSpPr>
          <p:cNvPr id="4" name="Date Placeholder 3"/>
          <p:cNvSpPr>
            <a:spLocks noGrp="1"/>
          </p:cNvSpPr>
          <p:nvPr>
            <p:ph type="dt" sz="half" idx="10"/>
          </p:nvPr>
        </p:nvSpPr>
        <p:spPr/>
        <p:txBody>
          <a:bodyPr/>
          <a:lstStyle>
            <a:lvl1pPr>
              <a:defRPr/>
            </a:lvl1pPr>
          </a:lstStyle>
          <a:p>
            <a:fld id="{77B4AF36-7D6B-D648-A65D-AC4518C685D9}" type="datetime1">
              <a:rPr lang="fr-SN" altLang="x-none"/>
              <a:pPr/>
              <a:t>27/11/2024</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8206C6A-ABB1-6B47-B034-50ECBA46B5B6}" type="slidenum">
              <a:rPr lang="en-US" altLang="x-none"/>
              <a:pPr/>
              <a:t>‹N°›</a:t>
            </a:fld>
            <a:endParaRPr lang="en-US" altLang="x-none"/>
          </a:p>
        </p:txBody>
      </p:sp>
    </p:spTree>
    <p:extLst>
      <p:ext uri="{BB962C8B-B14F-4D97-AF65-F5344CB8AC3E}">
        <p14:creationId xmlns:p14="http://schemas.microsoft.com/office/powerpoint/2010/main" val="149878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FR"/>
              <a:t>Click to edit Master title style</a:t>
            </a:r>
            <a:endParaRPr/>
          </a:p>
        </p:txBody>
      </p:sp>
      <p:sp>
        <p:nvSpPr>
          <p:cNvPr id="3" name="Picture Placeholder 2"/>
          <p:cNvSpPr>
            <a:spLocks noGrp="1"/>
          </p:cNvSpPr>
          <p:nvPr>
            <p:ph type="pic" idx="1"/>
          </p:nvPr>
        </p:nvSpPr>
        <p:spPr>
          <a:xfrm>
            <a:off x="5487987" y="2048256"/>
            <a:ext cx="3427413"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Drag picture to placeholder or click icon to add</a:t>
            </a:r>
            <a:endParaRPr noProof="0"/>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3D8DB5E3-FA33-C544-83DF-DD8EB4839DCF}" type="datetime1">
              <a:rPr lang="fr-SN" altLang="x-none"/>
              <a:pPr/>
              <a:t>27/11/2024</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E53747D-31EF-B346-B560-F8EA527C9B07}" type="slidenum">
              <a:rPr lang="en-US" altLang="x-none"/>
              <a:pPr/>
              <a:t>‹N°›</a:t>
            </a:fld>
            <a:endParaRPr lang="en-US" altLang="x-none"/>
          </a:p>
        </p:txBody>
      </p:sp>
    </p:spTree>
    <p:extLst>
      <p:ext uri="{BB962C8B-B14F-4D97-AF65-F5344CB8AC3E}">
        <p14:creationId xmlns:p14="http://schemas.microsoft.com/office/powerpoint/2010/main" val="99665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fr-FR"/>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dirty="0"/>
          </a:p>
        </p:txBody>
      </p:sp>
      <p:sp>
        <p:nvSpPr>
          <p:cNvPr id="9" name="Picture Placeholder 8"/>
          <p:cNvSpPr>
            <a:spLocks noGrp="1"/>
          </p:cNvSpPr>
          <p:nvPr>
            <p:ph type="pic" sz="quarter" idx="13"/>
          </p:nvPr>
        </p:nvSpPr>
        <p:spPr>
          <a:xfrm>
            <a:off x="927100" y="1129553"/>
            <a:ext cx="7988300" cy="2980944"/>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5" name="Date Placeholder 3"/>
          <p:cNvSpPr>
            <a:spLocks noGrp="1"/>
          </p:cNvSpPr>
          <p:nvPr>
            <p:ph type="dt" sz="half" idx="14"/>
          </p:nvPr>
        </p:nvSpPr>
        <p:spPr/>
        <p:txBody>
          <a:bodyPr/>
          <a:lstStyle>
            <a:lvl1pPr>
              <a:defRPr/>
            </a:lvl1pPr>
          </a:lstStyle>
          <a:p>
            <a:fld id="{824E86E9-EADD-2C4E-82A5-369FF5AF56EE}" type="datetime1">
              <a:rPr lang="fr-SN" altLang="x-none"/>
              <a:pPr/>
              <a:t>27/11/2024</a:t>
            </a:fld>
            <a:endParaRPr lang="en-US" altLang="x-none"/>
          </a:p>
        </p:txBody>
      </p:sp>
      <p:sp>
        <p:nvSpPr>
          <p:cNvPr id="6" name="Footer Placeholder 4"/>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032356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fr-FR"/>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dirty="0"/>
          </a:p>
        </p:txBody>
      </p:sp>
      <p:sp>
        <p:nvSpPr>
          <p:cNvPr id="9" name="Picture Placeholder 8"/>
          <p:cNvSpPr>
            <a:spLocks noGrp="1"/>
          </p:cNvSpPr>
          <p:nvPr>
            <p:ph type="pic" sz="quarter" idx="13"/>
          </p:nvPr>
        </p:nvSpPr>
        <p:spPr>
          <a:xfrm>
            <a:off x="927100" y="1129553"/>
            <a:ext cx="3986784" cy="2980944"/>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7" name="Picture Placeholder 8"/>
          <p:cNvSpPr>
            <a:spLocks noGrp="1"/>
          </p:cNvSpPr>
          <p:nvPr>
            <p:ph type="pic" sz="quarter" idx="14"/>
          </p:nvPr>
        </p:nvSpPr>
        <p:spPr>
          <a:xfrm>
            <a:off x="4928616" y="1129553"/>
            <a:ext cx="3986784" cy="2980944"/>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6" name="Date Placeholder 3"/>
          <p:cNvSpPr>
            <a:spLocks noGrp="1"/>
          </p:cNvSpPr>
          <p:nvPr>
            <p:ph type="dt" sz="half" idx="15"/>
          </p:nvPr>
        </p:nvSpPr>
        <p:spPr/>
        <p:txBody>
          <a:bodyPr/>
          <a:lstStyle>
            <a:lvl1pPr>
              <a:defRPr/>
            </a:lvl1pPr>
          </a:lstStyle>
          <a:p>
            <a:fld id="{975AF84B-AE5B-704F-9606-A3EFD98468A5}" type="datetime1">
              <a:rPr lang="fr-SN" altLang="x-none"/>
              <a:pPr/>
              <a:t>27/11/2024</a:t>
            </a:fld>
            <a:endParaRPr lang="en-US" altLang="x-none"/>
          </a:p>
        </p:txBody>
      </p:sp>
      <p:sp>
        <p:nvSpPr>
          <p:cNvPr id="8" name="Footer Placeholder 4"/>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208790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ormAutofit/>
          </a:bodyPr>
          <a:lstStyle>
            <a:lvl1pPr>
              <a:defRPr sz="2400"/>
            </a:lvl1pPr>
          </a:lstStyle>
          <a:p>
            <a:r>
              <a:rPr lang="fr-FR"/>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a:p>
        </p:txBody>
      </p:sp>
      <p:sp>
        <p:nvSpPr>
          <p:cNvPr id="9" name="Picture Placeholder 8"/>
          <p:cNvSpPr>
            <a:spLocks noGrp="1"/>
          </p:cNvSpPr>
          <p:nvPr>
            <p:ph type="pic" sz="quarter" idx="13"/>
          </p:nvPr>
        </p:nvSpPr>
        <p:spPr>
          <a:xfrm>
            <a:off x="927100" y="1129553"/>
            <a:ext cx="6601968" cy="2980944"/>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7" name="Picture Placeholder 8"/>
          <p:cNvSpPr>
            <a:spLocks noGrp="1"/>
          </p:cNvSpPr>
          <p:nvPr>
            <p:ph type="pic" sz="quarter" idx="14"/>
          </p:nvPr>
        </p:nvSpPr>
        <p:spPr>
          <a:xfrm>
            <a:off x="7543800" y="1129553"/>
            <a:ext cx="1371600" cy="1481328"/>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8" name="Picture Placeholder 8"/>
          <p:cNvSpPr>
            <a:spLocks noGrp="1"/>
          </p:cNvSpPr>
          <p:nvPr>
            <p:ph type="pic" sz="quarter" idx="15"/>
          </p:nvPr>
        </p:nvSpPr>
        <p:spPr>
          <a:xfrm>
            <a:off x="7543800" y="2629169"/>
            <a:ext cx="1371600" cy="1481328"/>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10" name="Date Placeholder 3"/>
          <p:cNvSpPr>
            <a:spLocks noGrp="1"/>
          </p:cNvSpPr>
          <p:nvPr>
            <p:ph type="dt" sz="half" idx="16"/>
          </p:nvPr>
        </p:nvSpPr>
        <p:spPr/>
        <p:txBody>
          <a:bodyPr/>
          <a:lstStyle>
            <a:lvl1pPr>
              <a:defRPr/>
            </a:lvl1pPr>
          </a:lstStyle>
          <a:p>
            <a:fld id="{59E4F54F-E8F9-4940-A54D-CD238D748F0F}" type="datetime1">
              <a:rPr lang="fr-SN" altLang="x-none"/>
              <a:pPr/>
              <a:t>27/11/2024</a:t>
            </a:fld>
            <a:endParaRPr lang="en-US" altLang="x-none"/>
          </a:p>
        </p:txBody>
      </p:sp>
      <p:sp>
        <p:nvSpPr>
          <p:cNvPr id="11" name="Footer Placeholder 4"/>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1509719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4" name="Date Placeholder 3"/>
          <p:cNvSpPr>
            <a:spLocks noGrp="1"/>
          </p:cNvSpPr>
          <p:nvPr>
            <p:ph type="dt" sz="half" idx="10"/>
          </p:nvPr>
        </p:nvSpPr>
        <p:spPr/>
        <p:txBody>
          <a:bodyPr/>
          <a:lstStyle>
            <a:lvl1pPr>
              <a:defRPr/>
            </a:lvl1pPr>
          </a:lstStyle>
          <a:p>
            <a:fld id="{F0BD084B-D7EC-334A-815C-A943DD62CD8E}" type="datetime1">
              <a:rPr lang="fr-SN" altLang="x-none"/>
              <a:pPr/>
              <a:t>27/11/2024</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B32224F-B94D-3348-9310-846AC235EF89}" type="slidenum">
              <a:rPr lang="en-US" altLang="x-none"/>
              <a:pPr/>
              <a:t>‹N°›</a:t>
            </a:fld>
            <a:endParaRPr lang="en-US" altLang="x-none"/>
          </a:p>
        </p:txBody>
      </p:sp>
    </p:spTree>
    <p:extLst>
      <p:ext uri="{BB962C8B-B14F-4D97-AF65-F5344CB8AC3E}">
        <p14:creationId xmlns:p14="http://schemas.microsoft.com/office/powerpoint/2010/main" val="435550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fr-FR"/>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4" name="Date Placeholder 3"/>
          <p:cNvSpPr>
            <a:spLocks noGrp="1"/>
          </p:cNvSpPr>
          <p:nvPr>
            <p:ph type="dt" sz="half" idx="10"/>
          </p:nvPr>
        </p:nvSpPr>
        <p:spPr/>
        <p:txBody>
          <a:bodyPr/>
          <a:lstStyle>
            <a:lvl1pPr>
              <a:defRPr/>
            </a:lvl1pPr>
          </a:lstStyle>
          <a:p>
            <a:fld id="{BBF5E4C8-F030-AD44-8017-591EBA725161}" type="datetime1">
              <a:rPr lang="fr-SN" altLang="x-none"/>
              <a:pPr/>
              <a:t>27/11/2024</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87DFF17-5A4E-8B49-B2F2-F1E30012768C}" type="slidenum">
              <a:rPr lang="en-US" altLang="x-none"/>
              <a:pPr/>
              <a:t>‹N°›</a:t>
            </a:fld>
            <a:endParaRPr lang="en-US" altLang="x-none"/>
          </a:p>
        </p:txBody>
      </p:sp>
    </p:spTree>
    <p:extLst>
      <p:ext uri="{BB962C8B-B14F-4D97-AF65-F5344CB8AC3E}">
        <p14:creationId xmlns:p14="http://schemas.microsoft.com/office/powerpoint/2010/main" val="167495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a:p>
        </p:txBody>
      </p:sp>
      <p:sp>
        <p:nvSpPr>
          <p:cNvPr id="3" name="Content Placeholder 2"/>
          <p:cNvSpPr>
            <a:spLocks noGrp="1"/>
          </p:cNvSpPr>
          <p:nvPr>
            <p:ph idx="1"/>
          </p:nvPr>
        </p:nvSpPr>
        <p:spPr/>
        <p:txBody>
          <a:bodyPr/>
          <a:lstStyle>
            <a:lvl5pPr>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4" name="Date Placeholder 3"/>
          <p:cNvSpPr>
            <a:spLocks noGrp="1"/>
          </p:cNvSpPr>
          <p:nvPr>
            <p:ph type="dt" sz="half" idx="10"/>
          </p:nvPr>
        </p:nvSpPr>
        <p:spPr/>
        <p:txBody>
          <a:bodyPr/>
          <a:lstStyle>
            <a:lvl1pPr>
              <a:defRPr/>
            </a:lvl1pPr>
          </a:lstStyle>
          <a:p>
            <a:fld id="{38BD9D33-0179-D94C-A10B-6A11CA8CD86B}" type="datetime1">
              <a:rPr lang="fr-SN" altLang="x-none"/>
              <a:pPr/>
              <a:t>27/11/2024</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4AC4638-17D5-B14C-A95B-0411EDFD914D}" type="slidenum">
              <a:rPr lang="en-US" altLang="x-none"/>
              <a:pPr/>
              <a:t>‹N°›</a:t>
            </a:fld>
            <a:endParaRPr lang="en-US" altLang="x-none"/>
          </a:p>
        </p:txBody>
      </p:sp>
    </p:spTree>
    <p:extLst>
      <p:ext uri="{BB962C8B-B14F-4D97-AF65-F5344CB8AC3E}">
        <p14:creationId xmlns:p14="http://schemas.microsoft.com/office/powerpoint/2010/main" val="42852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fr-FR"/>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dirty="0"/>
          </a:p>
        </p:txBody>
      </p:sp>
      <p:sp>
        <p:nvSpPr>
          <p:cNvPr id="9" name="Picture Placeholder 8"/>
          <p:cNvSpPr>
            <a:spLocks noGrp="1"/>
          </p:cNvSpPr>
          <p:nvPr>
            <p:ph type="pic" sz="quarter" idx="13"/>
          </p:nvPr>
        </p:nvSpPr>
        <p:spPr>
          <a:xfrm>
            <a:off x="927100" y="1129553"/>
            <a:ext cx="7988300" cy="3886200"/>
          </a:xfrm>
        </p:spPr>
        <p:txBody>
          <a:bodyPr rtlCol="0">
            <a:normAutofit/>
          </a:bodyPr>
          <a:lstStyle>
            <a:lvl1pPr marL="0" indent="0">
              <a:buNone/>
              <a:defRPr sz="1800"/>
            </a:lvl1pPr>
          </a:lstStyle>
          <a:p>
            <a:pPr lvl="0"/>
            <a:r>
              <a:rPr lang="fr-FR" noProof="0"/>
              <a:t>Drag picture to placeholder or click icon to add</a:t>
            </a:r>
            <a:endParaRPr noProof="0"/>
          </a:p>
        </p:txBody>
      </p:sp>
      <p:sp>
        <p:nvSpPr>
          <p:cNvPr id="5" name="Date Placeholder 3"/>
          <p:cNvSpPr>
            <a:spLocks noGrp="1"/>
          </p:cNvSpPr>
          <p:nvPr>
            <p:ph type="dt" sz="half" idx="14"/>
          </p:nvPr>
        </p:nvSpPr>
        <p:spPr/>
        <p:txBody>
          <a:bodyPr/>
          <a:lstStyle>
            <a:lvl1pPr>
              <a:defRPr/>
            </a:lvl1pPr>
          </a:lstStyle>
          <a:p>
            <a:fld id="{37F0400C-9233-B643-9AA3-DB2192A03813}" type="datetime1">
              <a:rPr lang="fr-SN" altLang="x-none"/>
              <a:pPr/>
              <a:t>27/11/2024</a:t>
            </a:fld>
            <a:endParaRPr lang="en-US" altLang="x-none"/>
          </a:p>
        </p:txBody>
      </p:sp>
      <p:sp>
        <p:nvSpPr>
          <p:cNvPr id="6" name="Footer Placeholder 4"/>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1684854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FR"/>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lvl1pPr>
              <a:defRPr/>
            </a:lvl1pPr>
          </a:lstStyle>
          <a:p>
            <a:fld id="{D1DE986F-8D79-4B47-A2C1-1AD7BD633996}" type="datetime1">
              <a:rPr lang="fr-SN" altLang="x-none"/>
              <a:pPr/>
              <a:t>27/11/2024</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06858BB-64F3-EF4C-855A-FA83D0093FFE}" type="slidenum">
              <a:rPr lang="en-US" altLang="x-none"/>
              <a:pPr/>
              <a:t>‹N°›</a:t>
            </a:fld>
            <a:endParaRPr lang="en-US" altLang="x-none"/>
          </a:p>
        </p:txBody>
      </p:sp>
    </p:spTree>
    <p:extLst>
      <p:ext uri="{BB962C8B-B14F-4D97-AF65-F5344CB8AC3E}">
        <p14:creationId xmlns:p14="http://schemas.microsoft.com/office/powerpoint/2010/main" val="81701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5" name="Date Placeholder 3"/>
          <p:cNvSpPr>
            <a:spLocks noGrp="1"/>
          </p:cNvSpPr>
          <p:nvPr>
            <p:ph type="dt" sz="half" idx="10"/>
          </p:nvPr>
        </p:nvSpPr>
        <p:spPr/>
        <p:txBody>
          <a:bodyPr/>
          <a:lstStyle>
            <a:lvl1pPr>
              <a:defRPr/>
            </a:lvl1pPr>
          </a:lstStyle>
          <a:p>
            <a:fld id="{2DB79C47-4D3C-E84A-B85D-86B55EB8477E}" type="datetime1">
              <a:rPr lang="fr-SN" altLang="x-none"/>
              <a:pPr/>
              <a:t>27/11/2024</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FD8567C-614A-AE46-BC63-8BE3CC65A664}" type="slidenum">
              <a:rPr lang="en-US" altLang="x-none"/>
              <a:pPr/>
              <a:t>‹N°›</a:t>
            </a:fld>
            <a:endParaRPr lang="en-US" altLang="x-none"/>
          </a:p>
        </p:txBody>
      </p:sp>
    </p:spTree>
    <p:extLst>
      <p:ext uri="{BB962C8B-B14F-4D97-AF65-F5344CB8AC3E}">
        <p14:creationId xmlns:p14="http://schemas.microsoft.com/office/powerpoint/2010/main" val="52732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8"/>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9"/>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0"/>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1"/>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2"/>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3"/>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fr-FR"/>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13" name="Date Placeholder 6"/>
          <p:cNvSpPr>
            <a:spLocks noGrp="1"/>
          </p:cNvSpPr>
          <p:nvPr>
            <p:ph type="dt" sz="half" idx="10"/>
          </p:nvPr>
        </p:nvSpPr>
        <p:spPr/>
        <p:txBody>
          <a:bodyPr/>
          <a:lstStyle>
            <a:lvl1pPr>
              <a:defRPr/>
            </a:lvl1pPr>
          </a:lstStyle>
          <a:p>
            <a:fld id="{A0D63033-78A6-F447-8446-B624419074E2}" type="datetime1">
              <a:rPr lang="fr-SN" altLang="x-none"/>
              <a:pPr/>
              <a:t>27/11/2024</a:t>
            </a:fld>
            <a:endParaRPr lang="en-US" altLang="x-none"/>
          </a:p>
        </p:txBody>
      </p:sp>
      <p:sp>
        <p:nvSpPr>
          <p:cNvPr id="14" name="Footer Placeholder 7"/>
          <p:cNvSpPr>
            <a:spLocks noGrp="1"/>
          </p:cNvSpPr>
          <p:nvPr>
            <p:ph type="ftr" sz="quarter" idx="11"/>
          </p:nvPr>
        </p:nvSpPr>
        <p:spPr/>
        <p:txBody>
          <a:bodyPr/>
          <a:lstStyle>
            <a:lvl1pPr>
              <a:defRPr/>
            </a:lvl1pPr>
          </a:lstStyle>
          <a:p>
            <a:pPr>
              <a:defRPr/>
            </a:pPr>
            <a:endParaRPr lang="en-US"/>
          </a:p>
        </p:txBody>
      </p:sp>
      <p:sp>
        <p:nvSpPr>
          <p:cNvPr id="15" name="Slide Number Placeholder 8"/>
          <p:cNvSpPr>
            <a:spLocks noGrp="1"/>
          </p:cNvSpPr>
          <p:nvPr>
            <p:ph type="sldNum" sz="quarter" idx="12"/>
          </p:nvPr>
        </p:nvSpPr>
        <p:spPr/>
        <p:txBody>
          <a:bodyPr/>
          <a:lstStyle>
            <a:lvl1pPr>
              <a:defRPr/>
            </a:lvl1pPr>
          </a:lstStyle>
          <a:p>
            <a:fld id="{0F32AC8B-B278-1C4A-8FAF-296031C4A2B6}" type="slidenum">
              <a:rPr lang="en-US" altLang="x-none"/>
              <a:pPr/>
              <a:t>‹N°›</a:t>
            </a:fld>
            <a:endParaRPr lang="en-US" altLang="x-none"/>
          </a:p>
        </p:txBody>
      </p:sp>
    </p:spTree>
    <p:extLst>
      <p:ext uri="{BB962C8B-B14F-4D97-AF65-F5344CB8AC3E}">
        <p14:creationId xmlns:p14="http://schemas.microsoft.com/office/powerpoint/2010/main" val="62390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a:p>
        </p:txBody>
      </p:sp>
      <p:sp>
        <p:nvSpPr>
          <p:cNvPr id="3" name="Date Placeholder 3"/>
          <p:cNvSpPr>
            <a:spLocks noGrp="1"/>
          </p:cNvSpPr>
          <p:nvPr>
            <p:ph type="dt" sz="half" idx="10"/>
          </p:nvPr>
        </p:nvSpPr>
        <p:spPr/>
        <p:txBody>
          <a:bodyPr/>
          <a:lstStyle>
            <a:lvl1pPr>
              <a:defRPr/>
            </a:lvl1pPr>
          </a:lstStyle>
          <a:p>
            <a:fld id="{01FB7781-0E4C-5749-8388-A689B251B1D7}" type="datetime1">
              <a:rPr lang="fr-SN" altLang="x-none"/>
              <a:pPr/>
              <a:t>27/11/2024</a:t>
            </a:fld>
            <a:endParaRPr lang="en-US" altLang="x-none"/>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D4BD39F0-3A3C-E647-B520-AACE0A3F1F56}" type="slidenum">
              <a:rPr lang="en-US" altLang="x-none"/>
              <a:pPr/>
              <a:t>‹N°›</a:t>
            </a:fld>
            <a:endParaRPr lang="en-US" altLang="x-none"/>
          </a:p>
        </p:txBody>
      </p:sp>
    </p:spTree>
    <p:extLst>
      <p:ext uri="{BB962C8B-B14F-4D97-AF65-F5344CB8AC3E}">
        <p14:creationId xmlns:p14="http://schemas.microsoft.com/office/powerpoint/2010/main" val="1893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F60D015-7FEC-984A-857D-5D5A994ED534}" type="datetime1">
              <a:rPr lang="fr-SN" altLang="x-none"/>
              <a:pPr/>
              <a:t>27/11/2024</a:t>
            </a:fld>
            <a:endParaRPr lang="en-US" altLang="x-none"/>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5600A5A-99BE-E347-851E-920A036638F1}" type="slidenum">
              <a:rPr lang="en-US" altLang="x-none"/>
              <a:pPr/>
              <a:t>‹N°›</a:t>
            </a:fld>
            <a:endParaRPr lang="en-US" altLang="x-none"/>
          </a:p>
        </p:txBody>
      </p:sp>
    </p:spTree>
    <p:extLst>
      <p:ext uri="{BB962C8B-B14F-4D97-AF65-F5344CB8AC3E}">
        <p14:creationId xmlns:p14="http://schemas.microsoft.com/office/powerpoint/2010/main" val="41278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FR"/>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3"/>
          <p:cNvSpPr>
            <a:spLocks noGrp="1"/>
          </p:cNvSpPr>
          <p:nvPr>
            <p:ph type="dt" sz="half" idx="10"/>
          </p:nvPr>
        </p:nvSpPr>
        <p:spPr/>
        <p:txBody>
          <a:bodyPr/>
          <a:lstStyle>
            <a:lvl1pPr>
              <a:defRPr/>
            </a:lvl1pPr>
          </a:lstStyle>
          <a:p>
            <a:fld id="{F5C32740-10EA-EC4D-B805-89115D52ED0E}" type="datetime1">
              <a:rPr lang="fr-SN" altLang="x-none"/>
              <a:pPr/>
              <a:t>27/11/2024</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B197B68-0767-004A-BD81-E939F38E8593}" type="slidenum">
              <a:rPr lang="en-US" altLang="x-none"/>
              <a:pPr/>
              <a:t>‹N°›</a:t>
            </a:fld>
            <a:endParaRPr lang="en-US" altLang="x-none"/>
          </a:p>
        </p:txBody>
      </p:sp>
    </p:spTree>
    <p:extLst>
      <p:ext uri="{BB962C8B-B14F-4D97-AF65-F5344CB8AC3E}">
        <p14:creationId xmlns:p14="http://schemas.microsoft.com/office/powerpoint/2010/main" val="122744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1123950"/>
            <a:ext cx="8913813"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188720" tIns="45720" rIns="274320" bIns="45720" numCol="1" anchor="ctr" anchorCtr="0" compatLnSpc="1">
            <a:prstTxWarp prst="textNoShape">
              <a:avLst/>
            </a:prstTxWarp>
          </a:bodyPr>
          <a:lstStyle/>
          <a:p>
            <a:pPr lvl="0"/>
            <a:r>
              <a:rPr lang="fr-FR" altLang="x-none"/>
              <a:t>Click to edit Master title style</a:t>
            </a:r>
            <a:endParaRPr lang="en-US" altLang="x-none"/>
          </a:p>
        </p:txBody>
      </p:sp>
      <p:sp>
        <p:nvSpPr>
          <p:cNvPr id="1027" name="Text Placeholder 2"/>
          <p:cNvSpPr>
            <a:spLocks noGrp="1"/>
          </p:cNvSpPr>
          <p:nvPr>
            <p:ph type="body" idx="1"/>
          </p:nvPr>
        </p:nvSpPr>
        <p:spPr bwMode="auto">
          <a:xfrm>
            <a:off x="1114425" y="2595563"/>
            <a:ext cx="7610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FR" altLang="x-none"/>
              <a:t>Click to edit Master text styles</a:t>
            </a:r>
          </a:p>
          <a:p>
            <a:pPr lvl="1"/>
            <a:r>
              <a:rPr lang="fr-FR" altLang="x-none"/>
              <a:t>Second level</a:t>
            </a:r>
          </a:p>
          <a:p>
            <a:pPr lvl="2"/>
            <a:r>
              <a:rPr lang="fr-FR" altLang="x-none"/>
              <a:t>Third level</a:t>
            </a:r>
          </a:p>
          <a:p>
            <a:pPr lvl="3"/>
            <a:r>
              <a:rPr lang="fr-FR" altLang="x-none"/>
              <a:t>Fourth level</a:t>
            </a:r>
          </a:p>
          <a:p>
            <a:pPr lvl="4"/>
            <a:r>
              <a:rPr lang="fr-FR" altLang="x-none"/>
              <a:t>Fifth level</a:t>
            </a:r>
            <a:endParaRPr lang="en-US" altLang="x-none"/>
          </a:p>
        </p:txBody>
      </p:sp>
      <p:sp>
        <p:nvSpPr>
          <p:cNvPr id="4" name="Date Placeholder 3"/>
          <p:cNvSpPr>
            <a:spLocks noGrp="1"/>
          </p:cNvSpPr>
          <p:nvPr>
            <p:ph type="dt" sz="half" idx="2"/>
          </p:nvPr>
        </p:nvSpPr>
        <p:spPr>
          <a:xfrm>
            <a:off x="6580188" y="1889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595959"/>
                </a:solidFill>
              </a:defRPr>
            </a:lvl1pPr>
          </a:lstStyle>
          <a:p>
            <a:fld id="{CEF9EDFF-BEBF-1145-88E2-9AC443B94454}" type="datetime1">
              <a:rPr lang="fr-SN" altLang="x-none"/>
              <a:pPr/>
              <a:t>27/11/2024</a:t>
            </a:fld>
            <a:endParaRPr lang="en-US" altLang="x-none"/>
          </a:p>
        </p:txBody>
      </p:sp>
      <p:sp>
        <p:nvSpPr>
          <p:cNvPr id="5" name="Footer Placeholder 4"/>
          <p:cNvSpPr>
            <a:spLocks noGrp="1"/>
          </p:cNvSpPr>
          <p:nvPr>
            <p:ph type="ftr" sz="quarter" idx="3"/>
          </p:nvPr>
        </p:nvSpPr>
        <p:spPr>
          <a:xfrm>
            <a:off x="1120775" y="188913"/>
            <a:ext cx="2895600"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65000"/>
                    <a:lumOff val="3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89988" y="6569075"/>
            <a:ext cx="4572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595959"/>
                </a:solidFill>
              </a:defRPr>
            </a:lvl1pPr>
          </a:lstStyle>
          <a:p>
            <a:fld id="{E060346B-97DD-2143-A7FD-EABE29246E84}" type="slidenum">
              <a:rPr lang="en-US" altLang="x-none"/>
              <a:pPr/>
              <a:t>‹N°›</a:t>
            </a:fld>
            <a:endParaRPr lang="en-US" altLang="x-none"/>
          </a:p>
        </p:txBody>
      </p:sp>
      <p:sp>
        <p:nvSpPr>
          <p:cNvPr id="7" name="Rectangle 6"/>
          <p:cNvSpPr/>
          <p:nvPr/>
        </p:nvSpPr>
        <p:spPr>
          <a:xfrm>
            <a:off x="914400" y="0"/>
            <a:ext cx="7999413"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a:xfrm>
            <a:off x="914400" y="6675438"/>
            <a:ext cx="7999413"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4941" r:id="rId1"/>
    <p:sldLayoutId id="2147484942" r:id="rId2"/>
    <p:sldLayoutId id="2147484951" r:id="rId3"/>
    <p:sldLayoutId id="2147484943" r:id="rId4"/>
    <p:sldLayoutId id="2147484944" r:id="rId5"/>
    <p:sldLayoutId id="2147484952" r:id="rId6"/>
    <p:sldLayoutId id="2147484945" r:id="rId7"/>
    <p:sldLayoutId id="2147484946" r:id="rId8"/>
    <p:sldLayoutId id="2147484947" r:id="rId9"/>
    <p:sldLayoutId id="2147484948" r:id="rId10"/>
    <p:sldLayoutId id="2147484953" r:id="rId11"/>
    <p:sldLayoutId id="2147484954" r:id="rId12"/>
    <p:sldLayoutId id="2147484955" r:id="rId13"/>
    <p:sldLayoutId id="2147484949" r:id="rId14"/>
    <p:sldLayoutId id="2147484950" r:id="rId15"/>
  </p:sldLayoutIdLst>
  <p:hf hdr="0" ftr="0" dt="0"/>
  <p:txStyles>
    <p:titleStyle>
      <a:lvl1pPr algn="l" rtl="0" eaLnBrk="0" fontAlgn="base" hangingPunct="0">
        <a:spcBef>
          <a:spcPct val="0"/>
        </a:spcBef>
        <a:spcAft>
          <a:spcPct val="0"/>
        </a:spcAft>
        <a:defRPr sz="3600" kern="1200">
          <a:solidFill>
            <a:schemeClr val="bg1"/>
          </a:solidFill>
          <a:latin typeface="+mj-lt"/>
          <a:ea typeface="MS PGothic" pitchFamily="34" charset="-128"/>
          <a:cs typeface="MS PGothic" charset="0"/>
        </a:defRPr>
      </a:lvl1pPr>
      <a:lvl2pPr algn="l" rtl="0" eaLnBrk="0" fontAlgn="base" hangingPunct="0">
        <a:spcBef>
          <a:spcPct val="0"/>
        </a:spcBef>
        <a:spcAft>
          <a:spcPct val="0"/>
        </a:spcAft>
        <a:defRPr sz="3600">
          <a:solidFill>
            <a:schemeClr val="bg1"/>
          </a:solidFill>
          <a:latin typeface="Century Gothic" charset="0"/>
          <a:ea typeface="MS PGothic" pitchFamily="34" charset="-128"/>
          <a:cs typeface="MS PGothic" charset="0"/>
        </a:defRPr>
      </a:lvl2pPr>
      <a:lvl3pPr algn="l" rtl="0" eaLnBrk="0" fontAlgn="base" hangingPunct="0">
        <a:spcBef>
          <a:spcPct val="0"/>
        </a:spcBef>
        <a:spcAft>
          <a:spcPct val="0"/>
        </a:spcAft>
        <a:defRPr sz="3600">
          <a:solidFill>
            <a:schemeClr val="bg1"/>
          </a:solidFill>
          <a:latin typeface="Century Gothic" charset="0"/>
          <a:ea typeface="MS PGothic" pitchFamily="34" charset="-128"/>
          <a:cs typeface="MS PGothic" charset="0"/>
        </a:defRPr>
      </a:lvl3pPr>
      <a:lvl4pPr algn="l" rtl="0" eaLnBrk="0" fontAlgn="base" hangingPunct="0">
        <a:spcBef>
          <a:spcPct val="0"/>
        </a:spcBef>
        <a:spcAft>
          <a:spcPct val="0"/>
        </a:spcAft>
        <a:defRPr sz="3600">
          <a:solidFill>
            <a:schemeClr val="bg1"/>
          </a:solidFill>
          <a:latin typeface="Century Gothic" charset="0"/>
          <a:ea typeface="MS PGothic" pitchFamily="34" charset="-128"/>
          <a:cs typeface="MS PGothic" charset="0"/>
        </a:defRPr>
      </a:lvl4pPr>
      <a:lvl5pPr algn="l" rtl="0" eaLnBrk="0" fontAlgn="base" hangingPunct="0">
        <a:spcBef>
          <a:spcPct val="0"/>
        </a:spcBef>
        <a:spcAft>
          <a:spcPct val="0"/>
        </a:spcAft>
        <a:defRPr sz="3600">
          <a:solidFill>
            <a:schemeClr val="bg1"/>
          </a:solidFill>
          <a:latin typeface="Century Gothic" charset="0"/>
          <a:ea typeface="MS PGothic" pitchFamily="34" charset="-128"/>
          <a:cs typeface="MS PGothic"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p:titleStyle>
    <p:bodyStyle>
      <a:lvl1pPr marL="342900" indent="-342900" algn="l" rtl="0" eaLnBrk="0" fontAlgn="base" hangingPunct="0">
        <a:spcBef>
          <a:spcPts val="2000"/>
        </a:spcBef>
        <a:spcAft>
          <a:spcPct val="0"/>
        </a:spcAft>
        <a:buClr>
          <a:schemeClr val="accent1"/>
        </a:buClr>
        <a:buFont typeface="Wingdings 2" charset="2"/>
        <a:buChar char=""/>
        <a:defRPr sz="2000" kern="1200">
          <a:solidFill>
            <a:srgbClr val="595959"/>
          </a:solidFill>
          <a:latin typeface="+mn-lt"/>
          <a:ea typeface="MS PGothic" pitchFamily="34" charset="-128"/>
          <a:cs typeface="MS PGothic" charset="0"/>
        </a:defRPr>
      </a:lvl1pPr>
      <a:lvl2pPr marL="685800" indent="-336550" algn="l" rtl="0" eaLnBrk="0" fontAlgn="base" hangingPunct="0">
        <a:spcBef>
          <a:spcPts val="600"/>
        </a:spcBef>
        <a:spcAft>
          <a:spcPct val="0"/>
        </a:spcAft>
        <a:buClr>
          <a:srgbClr val="51640B"/>
        </a:buClr>
        <a:buFont typeface="Wingdings 2" charset="2"/>
        <a:buChar char=""/>
        <a:defRPr kern="1200">
          <a:solidFill>
            <a:srgbClr val="595959"/>
          </a:solidFill>
          <a:latin typeface="+mn-lt"/>
          <a:ea typeface="MS PGothic" pitchFamily="34" charset="-128"/>
          <a:cs typeface="MS PGothic" charset="0"/>
        </a:defRPr>
      </a:lvl2pPr>
      <a:lvl3pPr marL="1035050" indent="-349250" algn="l" rtl="0" eaLnBrk="0" fontAlgn="base" hangingPunct="0">
        <a:spcBef>
          <a:spcPts val="600"/>
        </a:spcBef>
        <a:spcAft>
          <a:spcPct val="0"/>
        </a:spcAft>
        <a:buClr>
          <a:schemeClr val="accent1"/>
        </a:buClr>
        <a:buFont typeface="Wingdings 2" charset="2"/>
        <a:buChar char=""/>
        <a:defRPr kern="1200">
          <a:solidFill>
            <a:srgbClr val="595959"/>
          </a:solidFill>
          <a:latin typeface="+mn-lt"/>
          <a:ea typeface="MS PGothic" pitchFamily="34" charset="-128"/>
          <a:cs typeface="MS PGothic" charset="0"/>
        </a:defRPr>
      </a:lvl3pPr>
      <a:lvl4pPr marL="1371600" indent="-336550" algn="l" rtl="0" eaLnBrk="0" fontAlgn="base" hangingPunct="0">
        <a:spcBef>
          <a:spcPts val="600"/>
        </a:spcBef>
        <a:spcAft>
          <a:spcPct val="0"/>
        </a:spcAft>
        <a:buClr>
          <a:srgbClr val="51640B"/>
        </a:buClr>
        <a:buFont typeface="Wingdings 2" charset="2"/>
        <a:buChar char=""/>
        <a:defRPr kern="1200">
          <a:solidFill>
            <a:srgbClr val="595959"/>
          </a:solidFill>
          <a:latin typeface="+mn-lt"/>
          <a:ea typeface="MS PGothic" pitchFamily="34" charset="-128"/>
          <a:cs typeface="MS PGothic" charset="0"/>
        </a:defRPr>
      </a:lvl4pPr>
      <a:lvl5pPr marL="1720850" indent="-349250" algn="l" rtl="0" eaLnBrk="0" fontAlgn="base" hangingPunct="0">
        <a:spcBef>
          <a:spcPts val="600"/>
        </a:spcBef>
        <a:spcAft>
          <a:spcPct val="0"/>
        </a:spcAft>
        <a:buClr>
          <a:schemeClr val="accent1"/>
        </a:buClr>
        <a:buFont typeface="Wingdings 2" charset="2"/>
        <a:buChar char=""/>
        <a:defRPr kern="1200">
          <a:solidFill>
            <a:srgbClr val="595959"/>
          </a:solidFill>
          <a:latin typeface="+mn-lt"/>
          <a:ea typeface="MS PGothic" pitchFamily="34" charset="-128"/>
          <a:cs typeface="MS PGothic" charset="0"/>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hyperlink" Target="https://fr.wikipedia.org/wiki/Geoffrey_Hinton" TargetMode="Externa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gif"/><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ria.revuesonline.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4.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8.emf"/><Relationship Id="rId4" Type="http://schemas.openxmlformats.org/officeDocument/2006/relationships/image" Target="../media/image67.emf"/></Relationships>
</file>

<file path=ppt/slides/_rels/slide5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0.emf"/></Relationships>
</file>

<file path=ppt/slides/_rels/slide5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80.jpeg"/></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84.tiff"/></Relationships>
</file>

<file path=ppt/slides/_rels/slide6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6.jpeg"/><Relationship Id="rId4" Type="http://schemas.openxmlformats.org/officeDocument/2006/relationships/image" Target="../media/image74.jpeg"/></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0.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6.jpeg"/></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6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6.emf"/></Relationships>
</file>

<file path=ppt/slides/_rels/slide7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9.jpeg"/></Relationships>
</file>

<file path=ppt/slides/_rels/slide84.xml.rels><?xml version="1.0" encoding="UTF-8" standalone="yes"?>
<Relationships xmlns="http://schemas.openxmlformats.org/package/2006/relationships"><Relationship Id="rId3" Type="http://schemas.openxmlformats.org/officeDocument/2006/relationships/hyperlink" Target="http://archive.ics.uci.edu/ml/index.php"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10.jpe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14.svg"/><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114.sv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4.sv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14.svg"/><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14.sv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67.xml"/><Relationship Id="rId16" Type="http://schemas.openxmlformats.org/officeDocument/2006/relationships/image" Target="../media/image136.png"/><Relationship Id="rId20" Type="http://schemas.openxmlformats.org/officeDocument/2006/relationships/image" Target="../media/image140.png"/><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94.xml.rels><?xml version="1.0" encoding="UTF-8" standalone="yes"?>
<Relationships xmlns="http://schemas.openxmlformats.org/package/2006/relationships"><Relationship Id="rId3" Type="http://schemas.openxmlformats.org/officeDocument/2006/relationships/hyperlink" Target="https://keras.io/api/losses/"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archive.ics.uci.edu/ml/index.php"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a:xfrm>
            <a:off x="0" y="503238"/>
            <a:ext cx="8915400" cy="877887"/>
          </a:xfrm>
        </p:spPr>
        <p:txBody>
          <a:bodyPr lIns="1008000"/>
          <a:lstStyle/>
          <a:p>
            <a:pPr eaLnBrk="1" hangingPunct="1"/>
            <a:r>
              <a:rPr lang="fr-SN" altLang="x-none">
                <a:ea typeface="MS PGothic" charset="-128"/>
              </a:rPr>
              <a:t>Réseaux connexionnistes</a:t>
            </a:r>
          </a:p>
        </p:txBody>
      </p:sp>
      <p:sp>
        <p:nvSpPr>
          <p:cNvPr id="19458" name="Subtitle 2"/>
          <p:cNvSpPr>
            <a:spLocks noGrp="1"/>
          </p:cNvSpPr>
          <p:nvPr>
            <p:ph type="subTitle" idx="1"/>
          </p:nvPr>
        </p:nvSpPr>
        <p:spPr>
          <a:xfrm>
            <a:off x="206375" y="1706563"/>
            <a:ext cx="8709025" cy="48418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000000"/>
                </a:solidFill>
                <a:miter lim="800000"/>
                <a:headEnd/>
                <a:tailEnd/>
              </a14:hiddenLine>
            </a:ext>
          </a:extLst>
        </p:spPr>
        <p:txBody>
          <a:bodyPr/>
          <a:lstStyle/>
          <a:p>
            <a:pPr>
              <a:buFont typeface="Wingdings 2" charset="2"/>
              <a:buNone/>
            </a:pPr>
            <a:endParaRPr lang="fr-FR" altLang="x-none" b="1" dirty="0">
              <a:solidFill>
                <a:srgbClr val="595959"/>
              </a:solidFill>
              <a:ea typeface="MS PGothic" charset="-128"/>
            </a:endParaRPr>
          </a:p>
          <a:p>
            <a:pPr algn="ctr">
              <a:buFont typeface="Wingdings 2" charset="2"/>
              <a:buNone/>
            </a:pPr>
            <a:endParaRPr lang="fr-FR" altLang="x-none" sz="2400" dirty="0">
              <a:solidFill>
                <a:srgbClr val="595959"/>
              </a:solidFill>
              <a:ea typeface="MS PGothic" charset="-128"/>
            </a:endParaRPr>
          </a:p>
          <a:p>
            <a:pPr algn="ctr">
              <a:spcBef>
                <a:spcPts val="800"/>
              </a:spcBef>
              <a:buFont typeface="Wingdings 2" charset="2"/>
              <a:buNone/>
            </a:pPr>
            <a:endParaRPr lang="fr-FR" altLang="x-none" sz="2400" dirty="0">
              <a:solidFill>
                <a:srgbClr val="595959"/>
              </a:solidFill>
              <a:ea typeface="MS PGothic" charset="-128"/>
            </a:endParaRPr>
          </a:p>
          <a:p>
            <a:pPr algn="ctr">
              <a:spcBef>
                <a:spcPts val="800"/>
              </a:spcBef>
              <a:buFont typeface="Wingdings 2" charset="2"/>
              <a:buNone/>
            </a:pPr>
            <a:endParaRPr lang="fr-FR" altLang="x-none" sz="2400" dirty="0">
              <a:solidFill>
                <a:srgbClr val="595959"/>
              </a:solidFill>
              <a:ea typeface="MS PGothic" charset="-128"/>
            </a:endParaRPr>
          </a:p>
          <a:p>
            <a:pPr algn="ctr">
              <a:spcBef>
                <a:spcPts val="800"/>
              </a:spcBef>
              <a:buFont typeface="Wingdings 2" charset="2"/>
              <a:buNone/>
            </a:pPr>
            <a:r>
              <a:rPr lang="fr-FR" altLang="x-none" sz="3200" b="1">
                <a:solidFill>
                  <a:srgbClr val="595959"/>
                </a:solidFill>
                <a:ea typeface="MS PGothic" charset="-128"/>
              </a:rPr>
              <a:t>Pr. </a:t>
            </a:r>
            <a:r>
              <a:rPr lang="fr-FR" altLang="x-none" sz="3200" b="1" dirty="0">
                <a:solidFill>
                  <a:srgbClr val="595959"/>
                </a:solidFill>
                <a:ea typeface="MS PGothic" charset="-128"/>
              </a:rPr>
              <a:t>Jean Marie DEMBELE</a:t>
            </a:r>
          </a:p>
          <a:p>
            <a:pPr algn="ctr">
              <a:spcBef>
                <a:spcPts val="800"/>
              </a:spcBef>
              <a:buFont typeface="Wingdings 2" charset="2"/>
              <a:buNone/>
            </a:pPr>
            <a:endParaRPr lang="fr-FR" altLang="x-none" sz="2400" b="1" dirty="0">
              <a:solidFill>
                <a:srgbClr val="595959"/>
              </a:solidFill>
              <a:ea typeface="MS PGothic" charset="-128"/>
            </a:endParaRPr>
          </a:p>
          <a:p>
            <a:pPr algn="ctr">
              <a:spcBef>
                <a:spcPts val="800"/>
              </a:spcBef>
              <a:buFont typeface="Wingdings 2" charset="2"/>
              <a:buNone/>
            </a:pPr>
            <a:endParaRPr lang="fr-FR" altLang="x-none" sz="2400" b="1" dirty="0">
              <a:solidFill>
                <a:srgbClr val="595959"/>
              </a:solidFill>
              <a:ea typeface="MS PGothic" charset="-128"/>
            </a:endParaRPr>
          </a:p>
          <a:p>
            <a:pPr algn="ctr">
              <a:spcBef>
                <a:spcPts val="200"/>
              </a:spcBef>
              <a:buFont typeface="Wingdings 2" charset="2"/>
              <a:buNone/>
            </a:pPr>
            <a:r>
              <a:rPr lang="fr-FR" altLang="x-none" sz="1600" b="1" dirty="0">
                <a:solidFill>
                  <a:srgbClr val="595959"/>
                </a:solidFill>
                <a:ea typeface="MS PGothic" charset="-128"/>
              </a:rPr>
              <a:t>UFR SAT</a:t>
            </a:r>
          </a:p>
          <a:p>
            <a:pPr algn="ctr">
              <a:spcBef>
                <a:spcPts val="200"/>
              </a:spcBef>
              <a:buFont typeface="Wingdings 2" charset="2"/>
              <a:buNone/>
            </a:pPr>
            <a:r>
              <a:rPr lang="fr-FR" altLang="x-none" sz="1600" b="1" dirty="0">
                <a:solidFill>
                  <a:srgbClr val="595959"/>
                </a:solidFill>
                <a:ea typeface="MS PGothic" charset="-128"/>
              </a:rPr>
              <a:t>Université Gaston Berger</a:t>
            </a:r>
          </a:p>
          <a:p>
            <a:pPr algn="ctr">
              <a:spcBef>
                <a:spcPts val="200"/>
              </a:spcBef>
              <a:buFont typeface="Wingdings 2" charset="2"/>
              <a:buNone/>
            </a:pPr>
            <a:r>
              <a:rPr lang="fr-FR" altLang="x-none" sz="1600" b="1" dirty="0">
                <a:solidFill>
                  <a:srgbClr val="595959"/>
                </a:solidFill>
                <a:ea typeface="MS PGothic" charset="-128"/>
              </a:rPr>
              <a:t>Saint-Louis/Sénégal.</a:t>
            </a:r>
          </a:p>
        </p:txBody>
      </p:sp>
      <p:sp>
        <p:nvSpPr>
          <p:cNvPr id="1945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A90B5EA-3FA0-CB41-B218-2D479E94F17A}" type="slidenum">
              <a:rPr lang="en-US" altLang="x-none" sz="800">
                <a:solidFill>
                  <a:srgbClr val="595959"/>
                </a:solidFill>
              </a:rPr>
              <a:pPr eaLnBrk="1" hangingPunct="1"/>
              <a:t>1</a:t>
            </a:fld>
            <a:endParaRPr lang="en-US" altLang="x-none" sz="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614855" y="910288"/>
            <a:ext cx="7591097" cy="1754326"/>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A classification exemple </a:t>
            </a:r>
            <a:r>
              <a:rPr lang="fr-FR" b="1" dirty="0" err="1">
                <a:solidFill>
                  <a:srgbClr val="FF0000"/>
                </a:solidFill>
                <a:latin typeface="Bell MT" panose="02020503060305020303" pitchFamily="18" charset="77"/>
                <a:cs typeface="Angsana New" panose="02020603050405020304" pitchFamily="18" charset="-34"/>
              </a:rPr>
              <a:t>with</a:t>
            </a:r>
            <a:r>
              <a:rPr lang="fr-FR" b="1" dirty="0">
                <a:solidFill>
                  <a:srgbClr val="FF0000"/>
                </a:solidFill>
                <a:latin typeface="Bell MT" panose="02020503060305020303" pitchFamily="18" charset="77"/>
                <a:cs typeface="Angsana New" panose="02020603050405020304" pitchFamily="18" charset="-34"/>
              </a:rPr>
              <a:t> a Perceptron</a:t>
            </a:r>
            <a:endParaRPr lang="fr-SN"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
        <p:nvSpPr>
          <p:cNvPr id="3" name="ZoneTexte 2">
            <a:extLst>
              <a:ext uri="{FF2B5EF4-FFF2-40B4-BE49-F238E27FC236}">
                <a16:creationId xmlns:a16="http://schemas.microsoft.com/office/drawing/2014/main" id="{4EADE39B-9520-5401-0BDB-DDC7136BAE05}"/>
              </a:ext>
            </a:extLst>
          </p:cNvPr>
          <p:cNvSpPr txBox="1"/>
          <p:nvPr/>
        </p:nvSpPr>
        <p:spPr>
          <a:xfrm>
            <a:off x="0" y="5723751"/>
            <a:ext cx="4572000" cy="646331"/>
          </a:xfrm>
          <a:prstGeom prst="rect">
            <a:avLst/>
          </a:prstGeom>
          <a:noFill/>
        </p:spPr>
        <p:txBody>
          <a:bodyPr wrap="square">
            <a:spAutoFit/>
          </a:bodyPr>
          <a:lstStyle/>
          <a:p>
            <a:r>
              <a:rPr lang="fr-SN" dirty="0">
                <a:solidFill>
                  <a:schemeClr val="accent1"/>
                </a:solidFill>
              </a:rPr>
              <a:t>This </a:t>
            </a:r>
            <a:r>
              <a:rPr lang="fr-SN" dirty="0" err="1">
                <a:solidFill>
                  <a:schemeClr val="accent1"/>
                </a:solidFill>
              </a:rPr>
              <a:t>was</a:t>
            </a:r>
            <a:r>
              <a:rPr lang="fr-SN" dirty="0">
                <a:solidFill>
                  <a:schemeClr val="accent1"/>
                </a:solidFill>
              </a:rPr>
              <a:t> </a:t>
            </a:r>
            <a:r>
              <a:rPr lang="fr-SN" dirty="0" err="1">
                <a:solidFill>
                  <a:schemeClr val="accent1"/>
                </a:solidFill>
              </a:rPr>
              <a:t>created</a:t>
            </a:r>
            <a:r>
              <a:rPr lang="fr-SN" dirty="0">
                <a:solidFill>
                  <a:schemeClr val="accent1"/>
                </a:solidFill>
              </a:rPr>
              <a:t> by Daniel </a:t>
            </a:r>
            <a:r>
              <a:rPr lang="fr-SN" dirty="0" err="1">
                <a:solidFill>
                  <a:schemeClr val="accent1"/>
                </a:solidFill>
              </a:rPr>
              <a:t>Smilkov</a:t>
            </a:r>
            <a:r>
              <a:rPr lang="fr-SN" dirty="0">
                <a:solidFill>
                  <a:schemeClr val="accent1"/>
                </a:solidFill>
              </a:rPr>
              <a:t> and Shan Carter.</a:t>
            </a:r>
            <a:endParaRPr lang="fr-FR" dirty="0">
              <a:solidFill>
                <a:schemeClr val="accent1"/>
              </a:solidFill>
            </a:endParaRPr>
          </a:p>
        </p:txBody>
      </p:sp>
      <p:pic>
        <p:nvPicPr>
          <p:cNvPr id="8" name="Image 7">
            <a:extLst>
              <a:ext uri="{FF2B5EF4-FFF2-40B4-BE49-F238E27FC236}">
                <a16:creationId xmlns:a16="http://schemas.microsoft.com/office/drawing/2014/main" id="{97BF3889-D90E-5C01-610E-3EBA9BE375DD}"/>
              </a:ext>
            </a:extLst>
          </p:cNvPr>
          <p:cNvPicPr>
            <a:picLocks noChangeAspect="1"/>
          </p:cNvPicPr>
          <p:nvPr/>
        </p:nvPicPr>
        <p:blipFill>
          <a:blip r:embed="rId2"/>
          <a:stretch>
            <a:fillRect/>
          </a:stretch>
        </p:blipFill>
        <p:spPr>
          <a:xfrm>
            <a:off x="628650" y="1519703"/>
            <a:ext cx="7742250" cy="4185000"/>
          </a:xfrm>
          <a:prstGeom prst="rect">
            <a:avLst/>
          </a:prstGeom>
        </p:spPr>
      </p:pic>
    </p:spTree>
    <p:extLst>
      <p:ext uri="{BB962C8B-B14F-4D97-AF65-F5344CB8AC3E}">
        <p14:creationId xmlns:p14="http://schemas.microsoft.com/office/powerpoint/2010/main" val="374209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614855" y="910288"/>
            <a:ext cx="7591097" cy="1754326"/>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A classification exemple </a:t>
            </a:r>
            <a:r>
              <a:rPr lang="fr-FR" b="1" dirty="0" err="1">
                <a:solidFill>
                  <a:srgbClr val="FF0000"/>
                </a:solidFill>
                <a:latin typeface="Bell MT" panose="02020503060305020303" pitchFamily="18" charset="77"/>
                <a:cs typeface="Angsana New" panose="02020603050405020304" pitchFamily="18" charset="-34"/>
              </a:rPr>
              <a:t>with</a:t>
            </a:r>
            <a:r>
              <a:rPr lang="fr-FR" b="1" dirty="0">
                <a:solidFill>
                  <a:srgbClr val="FF0000"/>
                </a:solidFill>
                <a:latin typeface="Bell MT" panose="02020503060305020303" pitchFamily="18" charset="77"/>
                <a:cs typeface="Angsana New" panose="02020603050405020304" pitchFamily="18" charset="-34"/>
              </a:rPr>
              <a:t> a Perceptron</a:t>
            </a:r>
            <a:endParaRPr lang="fr-SN"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
        <p:nvSpPr>
          <p:cNvPr id="3" name="ZoneTexte 2">
            <a:extLst>
              <a:ext uri="{FF2B5EF4-FFF2-40B4-BE49-F238E27FC236}">
                <a16:creationId xmlns:a16="http://schemas.microsoft.com/office/drawing/2014/main" id="{4EADE39B-9520-5401-0BDB-DDC7136BAE05}"/>
              </a:ext>
            </a:extLst>
          </p:cNvPr>
          <p:cNvSpPr txBox="1"/>
          <p:nvPr/>
        </p:nvSpPr>
        <p:spPr>
          <a:xfrm>
            <a:off x="0" y="5723751"/>
            <a:ext cx="4572000" cy="646331"/>
          </a:xfrm>
          <a:prstGeom prst="rect">
            <a:avLst/>
          </a:prstGeom>
          <a:noFill/>
        </p:spPr>
        <p:txBody>
          <a:bodyPr wrap="square">
            <a:spAutoFit/>
          </a:bodyPr>
          <a:lstStyle/>
          <a:p>
            <a:r>
              <a:rPr lang="fr-SN" dirty="0">
                <a:solidFill>
                  <a:schemeClr val="accent1"/>
                </a:solidFill>
              </a:rPr>
              <a:t>This </a:t>
            </a:r>
            <a:r>
              <a:rPr lang="fr-SN" dirty="0" err="1">
                <a:solidFill>
                  <a:schemeClr val="accent1"/>
                </a:solidFill>
              </a:rPr>
              <a:t>was</a:t>
            </a:r>
            <a:r>
              <a:rPr lang="fr-SN" dirty="0">
                <a:solidFill>
                  <a:schemeClr val="accent1"/>
                </a:solidFill>
              </a:rPr>
              <a:t> </a:t>
            </a:r>
            <a:r>
              <a:rPr lang="fr-SN" dirty="0" err="1">
                <a:solidFill>
                  <a:schemeClr val="accent1"/>
                </a:solidFill>
              </a:rPr>
              <a:t>created</a:t>
            </a:r>
            <a:r>
              <a:rPr lang="fr-SN" dirty="0">
                <a:solidFill>
                  <a:schemeClr val="accent1"/>
                </a:solidFill>
              </a:rPr>
              <a:t> by Daniel </a:t>
            </a:r>
            <a:r>
              <a:rPr lang="fr-SN" dirty="0" err="1">
                <a:solidFill>
                  <a:schemeClr val="accent1"/>
                </a:solidFill>
              </a:rPr>
              <a:t>Smilkov</a:t>
            </a:r>
            <a:r>
              <a:rPr lang="fr-SN" dirty="0">
                <a:solidFill>
                  <a:schemeClr val="accent1"/>
                </a:solidFill>
              </a:rPr>
              <a:t> and Shan Carter.</a:t>
            </a:r>
            <a:endParaRPr lang="fr-FR" dirty="0">
              <a:solidFill>
                <a:schemeClr val="accent1"/>
              </a:solidFill>
            </a:endParaRPr>
          </a:p>
        </p:txBody>
      </p:sp>
      <p:pic>
        <p:nvPicPr>
          <p:cNvPr id="5" name="Image 4">
            <a:extLst>
              <a:ext uri="{FF2B5EF4-FFF2-40B4-BE49-F238E27FC236}">
                <a16:creationId xmlns:a16="http://schemas.microsoft.com/office/drawing/2014/main" id="{84A16440-9E50-7B44-790E-9CC77A09D212}"/>
              </a:ext>
            </a:extLst>
          </p:cNvPr>
          <p:cNvPicPr>
            <a:picLocks noChangeAspect="1"/>
          </p:cNvPicPr>
          <p:nvPr/>
        </p:nvPicPr>
        <p:blipFill>
          <a:blip r:embed="rId2"/>
          <a:stretch>
            <a:fillRect/>
          </a:stretch>
        </p:blipFill>
        <p:spPr>
          <a:xfrm>
            <a:off x="630621" y="1522986"/>
            <a:ext cx="7742251" cy="4185000"/>
          </a:xfrm>
          <a:prstGeom prst="rect">
            <a:avLst/>
          </a:prstGeom>
        </p:spPr>
      </p:pic>
    </p:spTree>
    <p:extLst>
      <p:ext uri="{BB962C8B-B14F-4D97-AF65-F5344CB8AC3E}">
        <p14:creationId xmlns:p14="http://schemas.microsoft.com/office/powerpoint/2010/main" val="1051954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63615BA-4CF4-FCE4-DC2C-9BCD1209AFB1}"/>
              </a:ext>
            </a:extLst>
          </p:cNvPr>
          <p:cNvPicPr>
            <a:picLocks noChangeAspect="1"/>
          </p:cNvPicPr>
          <p:nvPr/>
        </p:nvPicPr>
        <p:blipFill rotWithShape="1">
          <a:blip r:embed="rId2"/>
          <a:srcRect r="35531"/>
          <a:stretch/>
        </p:blipFill>
        <p:spPr>
          <a:xfrm>
            <a:off x="2000803" y="1589314"/>
            <a:ext cx="3233646" cy="1546088"/>
          </a:xfrm>
          <a:prstGeom prst="rect">
            <a:avLst/>
          </a:prstGeom>
        </p:spPr>
      </p:pic>
      <p:pic>
        <p:nvPicPr>
          <p:cNvPr id="10" name="Image 9">
            <a:extLst>
              <a:ext uri="{FF2B5EF4-FFF2-40B4-BE49-F238E27FC236}">
                <a16:creationId xmlns:a16="http://schemas.microsoft.com/office/drawing/2014/main" id="{34CD3E95-E5B5-ECCC-719F-6E1A6AF88DE3}"/>
              </a:ext>
            </a:extLst>
          </p:cNvPr>
          <p:cNvPicPr>
            <a:picLocks noChangeAspect="1"/>
          </p:cNvPicPr>
          <p:nvPr/>
        </p:nvPicPr>
        <p:blipFill rotWithShape="1">
          <a:blip r:embed="rId2"/>
          <a:srcRect l="67782"/>
          <a:stretch/>
        </p:blipFill>
        <p:spPr>
          <a:xfrm>
            <a:off x="1830674" y="3289975"/>
            <a:ext cx="1878067" cy="1796845"/>
          </a:xfrm>
          <a:prstGeom prst="rect">
            <a:avLst/>
          </a:prstGeom>
        </p:spPr>
      </p:pic>
      <p:pic>
        <p:nvPicPr>
          <p:cNvPr id="12" name="Image 11">
            <a:extLst>
              <a:ext uri="{FF2B5EF4-FFF2-40B4-BE49-F238E27FC236}">
                <a16:creationId xmlns:a16="http://schemas.microsoft.com/office/drawing/2014/main" id="{9BD34745-2BD3-7CAA-CD8C-F91223D87ACB}"/>
              </a:ext>
            </a:extLst>
          </p:cNvPr>
          <p:cNvPicPr>
            <a:picLocks noChangeAspect="1"/>
          </p:cNvPicPr>
          <p:nvPr/>
        </p:nvPicPr>
        <p:blipFill>
          <a:blip r:embed="rId3"/>
          <a:stretch>
            <a:fillRect/>
          </a:stretch>
        </p:blipFill>
        <p:spPr>
          <a:xfrm>
            <a:off x="5495999" y="1463937"/>
            <a:ext cx="939813" cy="1796845"/>
          </a:xfrm>
          <a:prstGeom prst="rect">
            <a:avLst/>
          </a:prstGeom>
        </p:spPr>
      </p:pic>
      <p:pic>
        <p:nvPicPr>
          <p:cNvPr id="7" name="Image 6">
            <a:extLst>
              <a:ext uri="{FF2B5EF4-FFF2-40B4-BE49-F238E27FC236}">
                <a16:creationId xmlns:a16="http://schemas.microsoft.com/office/drawing/2014/main" id="{43F07B09-D6BD-9D82-E051-A71E69F578F9}"/>
              </a:ext>
            </a:extLst>
          </p:cNvPr>
          <p:cNvPicPr>
            <a:picLocks noChangeAspect="1"/>
          </p:cNvPicPr>
          <p:nvPr/>
        </p:nvPicPr>
        <p:blipFill>
          <a:blip r:embed="rId4"/>
          <a:stretch>
            <a:fillRect/>
          </a:stretch>
        </p:blipFill>
        <p:spPr>
          <a:xfrm>
            <a:off x="467054" y="3310867"/>
            <a:ext cx="1044464" cy="1044464"/>
          </a:xfrm>
          <a:prstGeom prst="rect">
            <a:avLst/>
          </a:prstGeom>
        </p:spPr>
      </p:pic>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a:blip r:embed="rId5"/>
          <a:stretch>
            <a:fillRect/>
          </a:stretch>
        </p:blipFill>
        <p:spPr>
          <a:xfrm>
            <a:off x="147080" y="1612811"/>
            <a:ext cx="1739253" cy="995532"/>
          </a:xfrm>
          <a:prstGeom prst="rect">
            <a:avLst/>
          </a:prstGeom>
        </p:spPr>
      </p:pic>
      <p:pic>
        <p:nvPicPr>
          <p:cNvPr id="19" name="Image 18">
            <a:extLst>
              <a:ext uri="{FF2B5EF4-FFF2-40B4-BE49-F238E27FC236}">
                <a16:creationId xmlns:a16="http://schemas.microsoft.com/office/drawing/2014/main" id="{15AD10A1-35BF-4A67-3F71-B28F01A90893}"/>
              </a:ext>
            </a:extLst>
          </p:cNvPr>
          <p:cNvPicPr>
            <a:picLocks noChangeAspect="1"/>
          </p:cNvPicPr>
          <p:nvPr/>
        </p:nvPicPr>
        <p:blipFill rotWithShape="1">
          <a:blip r:embed="rId6"/>
          <a:srcRect l="51445" t="11799"/>
          <a:stretch/>
        </p:blipFill>
        <p:spPr>
          <a:xfrm>
            <a:off x="3765211" y="3289975"/>
            <a:ext cx="2094567" cy="1550121"/>
          </a:xfrm>
          <a:prstGeom prst="rect">
            <a:avLst/>
          </a:prstGeom>
        </p:spPr>
      </p:pic>
      <p:pic>
        <p:nvPicPr>
          <p:cNvPr id="20" name="Image 19">
            <a:extLst>
              <a:ext uri="{FF2B5EF4-FFF2-40B4-BE49-F238E27FC236}">
                <a16:creationId xmlns:a16="http://schemas.microsoft.com/office/drawing/2014/main" id="{5BAC19A1-2558-4046-2DBA-6CCBB85B08CF}"/>
              </a:ext>
            </a:extLst>
          </p:cNvPr>
          <p:cNvPicPr>
            <a:picLocks noChangeAspect="1"/>
          </p:cNvPicPr>
          <p:nvPr/>
        </p:nvPicPr>
        <p:blipFill rotWithShape="1">
          <a:blip r:embed="rId6"/>
          <a:srcRect t="14622" r="52146"/>
          <a:stretch/>
        </p:blipFill>
        <p:spPr>
          <a:xfrm>
            <a:off x="6697362" y="1502602"/>
            <a:ext cx="2299559" cy="1671467"/>
          </a:xfrm>
          <a:prstGeom prst="rect">
            <a:avLst/>
          </a:prstGeom>
        </p:spPr>
      </p:pic>
      <p:pic>
        <p:nvPicPr>
          <p:cNvPr id="22" name="Image 21">
            <a:extLst>
              <a:ext uri="{FF2B5EF4-FFF2-40B4-BE49-F238E27FC236}">
                <a16:creationId xmlns:a16="http://schemas.microsoft.com/office/drawing/2014/main" id="{2C8000F2-FB87-1791-7202-7FBF7BBABC7A}"/>
              </a:ext>
            </a:extLst>
          </p:cNvPr>
          <p:cNvPicPr>
            <a:picLocks noChangeAspect="1"/>
          </p:cNvPicPr>
          <p:nvPr/>
        </p:nvPicPr>
        <p:blipFill rotWithShape="1">
          <a:blip r:embed="rId7"/>
          <a:srcRect b="15798"/>
          <a:stretch/>
        </p:blipFill>
        <p:spPr>
          <a:xfrm>
            <a:off x="6210300" y="3420917"/>
            <a:ext cx="2933700" cy="1307289"/>
          </a:xfrm>
          <a:prstGeom prst="rect">
            <a:avLst/>
          </a:prstGeom>
        </p:spPr>
      </p:pic>
      <p:pic>
        <p:nvPicPr>
          <p:cNvPr id="3074" name="Picture 2" descr="Images de Idee – Téléchargement gratuit sur Freepik">
            <a:extLst>
              <a:ext uri="{FF2B5EF4-FFF2-40B4-BE49-F238E27FC236}">
                <a16:creationId xmlns:a16="http://schemas.microsoft.com/office/drawing/2014/main" id="{29A6D1FA-8AF9-8D9F-845D-5F0FCBDA4F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01" t="9360" r="9861" b="7873"/>
          <a:stretch/>
        </p:blipFill>
        <p:spPr bwMode="auto">
          <a:xfrm>
            <a:off x="450328" y="4741650"/>
            <a:ext cx="1132757" cy="1206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0DB1056-EA7B-8F84-0FBE-7F8E7735157F}"/>
              </a:ext>
            </a:extLst>
          </p:cNvPr>
          <p:cNvSpPr/>
          <p:nvPr/>
        </p:nvSpPr>
        <p:spPr>
          <a:xfrm>
            <a:off x="402645" y="857251"/>
            <a:ext cx="8007635" cy="4893647"/>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Perceptron, </a:t>
            </a:r>
            <a:r>
              <a:rPr lang="fr-FR" b="1" dirty="0" err="1">
                <a:solidFill>
                  <a:srgbClr val="FF0000"/>
                </a:solidFill>
                <a:latin typeface="Bell MT" panose="02020503060305020303" pitchFamily="18" charset="77"/>
                <a:cs typeface="Angsana New" panose="02020603050405020304" pitchFamily="18" charset="-34"/>
              </a:rPr>
              <a:t>Rosenblatt</a:t>
            </a:r>
            <a:r>
              <a:rPr lang="fr-FR" b="1" dirty="0">
                <a:solidFill>
                  <a:srgbClr val="FF0000"/>
                </a:solidFill>
                <a:latin typeface="Bell MT" panose="02020503060305020303" pitchFamily="18" charset="77"/>
                <a:cs typeface="Angsana New" panose="02020603050405020304" pitchFamily="18" charset="-34"/>
              </a:rPr>
              <a:t> </a:t>
            </a:r>
            <a:r>
              <a:rPr lang="fr-FR" sz="2400" b="1" dirty="0">
                <a:solidFill>
                  <a:srgbClr val="FF0000"/>
                </a:solidFill>
                <a:latin typeface="Bell MT" panose="02020503060305020303" pitchFamily="18" charset="77"/>
                <a:cs typeface="Angsana New" panose="02020603050405020304" pitchFamily="18" charset="-34"/>
              </a:rPr>
              <a:t>1957</a:t>
            </a:r>
            <a:endParaRPr lang="fr-SN" sz="2400"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SN"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r>
              <a:rPr lang="fr-SN" b="1" dirty="0">
                <a:latin typeface="Bell MT" panose="02020503060305020303" pitchFamily="18" charset="77"/>
                <a:cs typeface="Angsana New" panose="02020603050405020304" pitchFamily="18" charset="-34"/>
              </a:rPr>
              <a:t>                         More </a:t>
            </a:r>
            <a:r>
              <a:rPr lang="fr-SN" b="1" dirty="0" err="1">
                <a:latin typeface="Bell MT" panose="02020503060305020303" pitchFamily="18" charset="77"/>
                <a:cs typeface="Angsana New" panose="02020603050405020304" pitchFamily="18" charset="-34"/>
              </a:rPr>
              <a:t>layers</a:t>
            </a:r>
            <a:endParaRPr lang="fr-SN" b="1"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145625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978529" y="150966"/>
            <a:ext cx="7023538" cy="4893647"/>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Multi Layer Perceptron (MLP)</a:t>
            </a:r>
            <a:endParaRPr lang="fr-SN"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r>
              <a:rPr lang="fr-SN" sz="2400" b="1" dirty="0">
                <a:latin typeface="Bell MT" panose="02020503060305020303" pitchFamily="18" charset="77"/>
                <a:cs typeface="Angsana New" panose="02020603050405020304" pitchFamily="18" charset="-34"/>
              </a:rPr>
              <a:t>1986</a:t>
            </a:r>
            <a:r>
              <a:rPr lang="fr-SN" b="1" dirty="0">
                <a:latin typeface="Bell MT" panose="02020503060305020303" pitchFamily="18" charset="77"/>
                <a:cs typeface="Angsana New" panose="02020603050405020304" pitchFamily="18" charset="-34"/>
              </a:rPr>
              <a:t> </a:t>
            </a:r>
            <a:r>
              <a:rPr lang="fr-SN" b="1" dirty="0" err="1">
                <a:latin typeface="Bell MT" panose="02020503060305020303" pitchFamily="18" charset="77"/>
                <a:cs typeface="Angsana New" panose="02020603050405020304" pitchFamily="18" charset="-34"/>
              </a:rPr>
              <a:t>Retropropagation</a:t>
            </a:r>
            <a:r>
              <a:rPr lang="fr-SN" b="1" dirty="0">
                <a:latin typeface="Bell MT" panose="02020503060305020303" pitchFamily="18" charset="77"/>
                <a:cs typeface="Angsana New" panose="02020603050405020304" pitchFamily="18" charset="-34"/>
              </a:rPr>
              <a:t> de l’erreur (gradient </a:t>
            </a:r>
            <a:r>
              <a:rPr lang="fr-SN" b="1" dirty="0" err="1">
                <a:latin typeface="Bell MT" panose="02020503060305020303" pitchFamily="18" charset="77"/>
                <a:cs typeface="Angsana New" panose="02020603050405020304" pitchFamily="18" charset="-34"/>
              </a:rPr>
              <a:t>descent</a:t>
            </a:r>
            <a:r>
              <a:rPr lang="fr-SN" b="1" dirty="0">
                <a:latin typeface="Bell MT" panose="02020503060305020303" pitchFamily="18" charset="77"/>
                <a:cs typeface="Angsana New" panose="02020603050405020304" pitchFamily="18" charset="-34"/>
              </a:rPr>
              <a:t>,…)</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pic>
        <p:nvPicPr>
          <p:cNvPr id="2050" name="Picture 2">
            <a:extLst>
              <a:ext uri="{FF2B5EF4-FFF2-40B4-BE49-F238E27FC236}">
                <a16:creationId xmlns:a16="http://schemas.microsoft.com/office/drawing/2014/main" id="{53763AE9-5E9A-9EB1-5FE2-245422D38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7451"/>
            <a:ext cx="4912000" cy="304882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F7895E03-1747-DBC9-0729-C8396791814F}"/>
              </a:ext>
            </a:extLst>
          </p:cNvPr>
          <p:cNvPicPr>
            <a:picLocks noChangeAspect="1"/>
          </p:cNvPicPr>
          <p:nvPr/>
        </p:nvPicPr>
        <p:blipFill rotWithShape="1">
          <a:blip r:embed="rId3"/>
          <a:srcRect l="4393" t="18019" b="7898"/>
          <a:stretch/>
        </p:blipFill>
        <p:spPr>
          <a:xfrm>
            <a:off x="6858764" y="1415406"/>
            <a:ext cx="2121832" cy="684479"/>
          </a:xfrm>
          <a:prstGeom prst="rect">
            <a:avLst/>
          </a:prstGeom>
        </p:spPr>
      </p:pic>
      <p:pic>
        <p:nvPicPr>
          <p:cNvPr id="6" name="Picture 4">
            <a:extLst>
              <a:ext uri="{FF2B5EF4-FFF2-40B4-BE49-F238E27FC236}">
                <a16:creationId xmlns:a16="http://schemas.microsoft.com/office/drawing/2014/main" id="{CD09B5EA-3C3E-F2C6-DE9E-18C50F11D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130" y="2290973"/>
            <a:ext cx="3798833" cy="289796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8E927A84-BA51-771D-B7A3-F3467DEC6834}"/>
              </a:ext>
            </a:extLst>
          </p:cNvPr>
          <p:cNvSpPr txBox="1"/>
          <p:nvPr/>
        </p:nvSpPr>
        <p:spPr>
          <a:xfrm>
            <a:off x="4868260" y="5286987"/>
            <a:ext cx="4264573" cy="461665"/>
          </a:xfrm>
          <a:prstGeom prst="rect">
            <a:avLst/>
          </a:prstGeom>
          <a:noFill/>
        </p:spPr>
        <p:txBody>
          <a:bodyPr wrap="square">
            <a:spAutoFit/>
          </a:bodyPr>
          <a:lstStyle/>
          <a:p>
            <a:r>
              <a:rPr lang="fr-SN" sz="1200" dirty="0"/>
              <a:t>Gradient </a:t>
            </a:r>
            <a:r>
              <a:rPr lang="fr-SN" sz="1200" dirty="0" err="1"/>
              <a:t>descent</a:t>
            </a:r>
            <a:r>
              <a:rPr lang="fr-SN" sz="1200" dirty="0"/>
              <a:t> (cyan), </a:t>
            </a:r>
            <a:r>
              <a:rPr lang="fr-SN" sz="1200" dirty="0" err="1"/>
              <a:t>momentum</a:t>
            </a:r>
            <a:r>
              <a:rPr lang="fr-SN" sz="1200" dirty="0"/>
              <a:t> (magenta), </a:t>
            </a:r>
            <a:r>
              <a:rPr lang="fr-SN" sz="1200" dirty="0" err="1"/>
              <a:t>AdaGrad</a:t>
            </a:r>
            <a:r>
              <a:rPr lang="fr-SN" sz="1200" dirty="0"/>
              <a:t> (white), </a:t>
            </a:r>
            <a:r>
              <a:rPr lang="fr-SN" sz="1200" dirty="0" err="1"/>
              <a:t>RMSProp</a:t>
            </a:r>
            <a:r>
              <a:rPr lang="fr-SN" sz="1200" dirty="0"/>
              <a:t> (green), Adam (</a:t>
            </a:r>
            <a:r>
              <a:rPr lang="fr-SN" sz="1200" dirty="0" err="1"/>
              <a:t>blue</a:t>
            </a:r>
            <a:r>
              <a:rPr lang="fr-SN" sz="1200" dirty="0"/>
              <a:t>). </a:t>
            </a:r>
            <a:endParaRPr lang="fr-FR" sz="1200" dirty="0"/>
          </a:p>
        </p:txBody>
      </p:sp>
      <p:sp>
        <p:nvSpPr>
          <p:cNvPr id="3" name="ZoneTexte 2">
            <a:extLst>
              <a:ext uri="{FF2B5EF4-FFF2-40B4-BE49-F238E27FC236}">
                <a16:creationId xmlns:a16="http://schemas.microsoft.com/office/drawing/2014/main" id="{8E9FE9E8-683A-BEB4-8127-DD1AE46D6F9D}"/>
              </a:ext>
            </a:extLst>
          </p:cNvPr>
          <p:cNvSpPr txBox="1"/>
          <p:nvPr/>
        </p:nvSpPr>
        <p:spPr>
          <a:xfrm>
            <a:off x="-38894" y="1545370"/>
            <a:ext cx="4989786" cy="646331"/>
          </a:xfrm>
          <a:prstGeom prst="rect">
            <a:avLst/>
          </a:prstGeom>
          <a:noFill/>
        </p:spPr>
        <p:txBody>
          <a:bodyPr wrap="square">
            <a:spAutoFit/>
          </a:bodyPr>
          <a:lstStyle/>
          <a:p>
            <a:r>
              <a:rPr lang="fr-SN" dirty="0" err="1"/>
              <a:t>Werbos</a:t>
            </a:r>
            <a:r>
              <a:rPr lang="fr-SN" dirty="0"/>
              <a:t> 75, Parker &amp; </a:t>
            </a:r>
            <a:r>
              <a:rPr lang="fr-SN" dirty="0" err="1"/>
              <a:t>LeCun</a:t>
            </a:r>
            <a:r>
              <a:rPr lang="fr-SN" dirty="0"/>
              <a:t> 85, </a:t>
            </a:r>
            <a:r>
              <a:rPr lang="fr-SN" dirty="0" err="1"/>
              <a:t>Rumelhart</a:t>
            </a:r>
            <a:r>
              <a:rPr lang="fr-SN" dirty="0"/>
              <a:t>, </a:t>
            </a:r>
            <a:r>
              <a:rPr lang="fr-SN" dirty="0">
                <a:hlinkClick r:id="rId5" tooltip="Geoffrey Hinton">
                  <a:extLst>
                    <a:ext uri="{A12FA001-AC4F-418D-AE19-62706E023703}">
                      <ahyp:hlinkClr xmlns:ahyp="http://schemas.microsoft.com/office/drawing/2018/hyperlinkcolor" val="tx"/>
                    </a:ext>
                  </a:extLst>
                </a:hlinkClick>
              </a:rPr>
              <a:t>Hinton</a:t>
            </a:r>
            <a:r>
              <a:rPr lang="fr-SN" dirty="0"/>
              <a:t> et Williams , 86</a:t>
            </a:r>
            <a:endParaRPr lang="en-US" dirty="0"/>
          </a:p>
        </p:txBody>
      </p:sp>
    </p:spTree>
    <p:extLst>
      <p:ext uri="{BB962C8B-B14F-4D97-AF65-F5344CB8AC3E}">
        <p14:creationId xmlns:p14="http://schemas.microsoft.com/office/powerpoint/2010/main" val="47899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63062" y="307861"/>
            <a:ext cx="8933858"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MLP</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a:blip r:embed="rId2"/>
          <a:stretch>
            <a:fillRect/>
          </a:stretch>
        </p:blipFill>
        <p:spPr>
          <a:xfrm>
            <a:off x="147080" y="1612811"/>
            <a:ext cx="1739253" cy="995532"/>
          </a:xfrm>
          <a:prstGeom prst="rect">
            <a:avLst/>
          </a:prstGeom>
        </p:spPr>
      </p:pic>
      <p:sp>
        <p:nvSpPr>
          <p:cNvPr id="13" name="ZoneTexte 12">
            <a:extLst>
              <a:ext uri="{FF2B5EF4-FFF2-40B4-BE49-F238E27FC236}">
                <a16:creationId xmlns:a16="http://schemas.microsoft.com/office/drawing/2014/main" id="{A760BBC8-28DD-0D39-3E58-BF03EA9CD131}"/>
              </a:ext>
            </a:extLst>
          </p:cNvPr>
          <p:cNvSpPr txBox="1"/>
          <p:nvPr/>
        </p:nvSpPr>
        <p:spPr>
          <a:xfrm>
            <a:off x="2086166" y="1495073"/>
            <a:ext cx="6710921" cy="3108543"/>
          </a:xfrm>
          <a:prstGeom prst="rect">
            <a:avLst/>
          </a:prstGeom>
          <a:noFill/>
        </p:spPr>
        <p:txBody>
          <a:bodyPr wrap="square">
            <a:spAutoFit/>
          </a:bodyPr>
          <a:lstStyle/>
          <a:p>
            <a:r>
              <a:rPr lang="fr-SN" sz="1400" b="1" dirty="0"/>
              <a:t>Classification, </a:t>
            </a:r>
            <a:r>
              <a:rPr lang="fr-SN" sz="1400" b="1" dirty="0" err="1"/>
              <a:t>Regression</a:t>
            </a:r>
            <a:endParaRPr lang="fr-SN" sz="1400" b="1" dirty="0"/>
          </a:p>
          <a:p>
            <a:r>
              <a:rPr lang="fr-SN" sz="1400" dirty="0">
                <a:effectLst/>
                <a:latin typeface="Times New Roman" panose="02020603050405020304" pitchFamily="18" charset="0"/>
              </a:rPr>
              <a:t>Data Compression, Driving, ECG Noise, Financial </a:t>
            </a:r>
            <a:r>
              <a:rPr lang="fr-SN" sz="1400" dirty="0" err="1">
                <a:effectLst/>
                <a:latin typeface="Times New Roman" panose="02020603050405020304" pitchFamily="18" charset="0"/>
              </a:rPr>
              <a:t>Prediction</a:t>
            </a:r>
            <a:r>
              <a:rPr lang="fr-SN" sz="1400" dirty="0">
                <a:effectLst/>
                <a:latin typeface="Times New Roman" panose="02020603050405020304" pitchFamily="18" charset="0"/>
              </a:rPr>
              <a:t>, Hand-</a:t>
            </a:r>
            <a:r>
              <a:rPr lang="fr-SN" sz="1400" dirty="0" err="1">
                <a:effectLst/>
                <a:latin typeface="Times New Roman" panose="02020603050405020304" pitchFamily="18" charset="0"/>
              </a:rPr>
              <a:t>written</a:t>
            </a:r>
            <a:r>
              <a:rPr lang="fr-SN" sz="1400" dirty="0">
                <a:effectLst/>
                <a:latin typeface="Times New Roman" panose="02020603050405020304" pitchFamily="18" charset="0"/>
              </a:rPr>
              <a:t> </a:t>
            </a:r>
            <a:r>
              <a:rPr lang="fr-SN" sz="1400" dirty="0" err="1">
                <a:effectLst/>
                <a:latin typeface="Times New Roman" panose="02020603050405020304" pitchFamily="18" charset="0"/>
              </a:rPr>
              <a:t>Character</a:t>
            </a:r>
            <a:r>
              <a:rPr lang="fr-SN" sz="1400" dirty="0">
                <a:effectLst/>
                <a:latin typeface="Times New Roman" panose="02020603050405020304" pitchFamily="18" charset="0"/>
              </a:rPr>
              <a:t> Recognition, </a:t>
            </a:r>
            <a:r>
              <a:rPr lang="fr-SN" sz="1400" dirty="0" err="1">
                <a:effectLst/>
                <a:latin typeface="Times New Roman" panose="02020603050405020304" pitchFamily="18" charset="0"/>
              </a:rPr>
              <a:t>Protein</a:t>
            </a:r>
            <a:r>
              <a:rPr lang="fr-SN" sz="1400" dirty="0">
                <a:effectLst/>
                <a:latin typeface="Times New Roman" panose="02020603050405020304" pitchFamily="18" charset="0"/>
              </a:rPr>
              <a:t> </a:t>
            </a:r>
            <a:r>
              <a:rPr lang="fr-SN" sz="1400" dirty="0" err="1">
                <a:effectLst/>
                <a:latin typeface="Times New Roman" panose="02020603050405020304" pitchFamily="18" charset="0"/>
              </a:rPr>
              <a:t>Secondary</a:t>
            </a:r>
            <a:r>
              <a:rPr lang="fr-SN" sz="1400" dirty="0">
                <a:effectLst/>
                <a:latin typeface="Times New Roman" panose="02020603050405020304" pitchFamily="18" charset="0"/>
              </a:rPr>
              <a:t> Structure, Speech Recognition, </a:t>
            </a:r>
            <a:r>
              <a:rPr lang="fr-SN" sz="1400" dirty="0" err="1">
                <a:effectLst/>
                <a:latin typeface="Times New Roman" panose="02020603050405020304" pitchFamily="18" charset="0"/>
              </a:rPr>
              <a:t>Text</a:t>
            </a:r>
            <a:r>
              <a:rPr lang="fr-SN" sz="1400" dirty="0">
                <a:effectLst/>
                <a:latin typeface="Times New Roman" panose="02020603050405020304" pitchFamily="18" charset="0"/>
              </a:rPr>
              <a:t> to </a:t>
            </a:r>
            <a:r>
              <a:rPr lang="fr-SN" sz="1400" dirty="0" err="1">
                <a:effectLst/>
                <a:latin typeface="Times New Roman" panose="02020603050405020304" pitchFamily="18" charset="0"/>
              </a:rPr>
              <a:t>Phoneme</a:t>
            </a:r>
            <a:r>
              <a:rPr lang="fr-SN" sz="1400" dirty="0">
                <a:effectLst/>
                <a:latin typeface="Times New Roman" panose="02020603050405020304" pitchFamily="18" charset="0"/>
              </a:rPr>
              <a:t> Mapping, </a:t>
            </a:r>
          </a:p>
          <a:p>
            <a:r>
              <a:rPr lang="fr-SN" sz="1400" i="1" dirty="0" err="1">
                <a:effectLst/>
                <a:latin typeface="Times New Roman" panose="02020603050405020304" pitchFamily="18" charset="0"/>
              </a:rPr>
              <a:t>Species</a:t>
            </a:r>
            <a:r>
              <a:rPr lang="fr-SN" sz="1400" i="1" dirty="0">
                <a:effectLst/>
                <a:latin typeface="Times New Roman" panose="02020603050405020304" pitchFamily="18" charset="0"/>
              </a:rPr>
              <a:t> recognition, </a:t>
            </a:r>
            <a:r>
              <a:rPr lang="fr-SN" sz="1400" i="1" dirty="0">
                <a:latin typeface="Times New Roman" panose="02020603050405020304" pitchFamily="18" charset="0"/>
              </a:rPr>
              <a:t>caesarean section </a:t>
            </a:r>
            <a:r>
              <a:rPr lang="fr-SN" sz="1400" i="1" dirty="0" err="1">
                <a:latin typeface="Times New Roman" panose="02020603050405020304" pitchFamily="18" charset="0"/>
              </a:rPr>
              <a:t>decision</a:t>
            </a:r>
            <a:r>
              <a:rPr lang="fr-SN" sz="1400" i="1" dirty="0">
                <a:latin typeface="Times New Roman" panose="02020603050405020304" pitchFamily="18" charset="0"/>
              </a:rPr>
              <a:t>,…</a:t>
            </a:r>
          </a:p>
          <a:p>
            <a:r>
              <a:rPr lang="fr-SN" sz="1400" dirty="0">
                <a:effectLst/>
                <a:latin typeface="Times New Roman" panose="02020603050405020304" pitchFamily="18" charset="0"/>
              </a:rPr>
              <a:t>Pattern Recognition/Computer Vision</a:t>
            </a:r>
            <a:r>
              <a:rPr lang="fr-SN" sz="1400" dirty="0">
                <a:latin typeface="Times New Roman" panose="02020603050405020304" pitchFamily="18" charset="0"/>
              </a:rPr>
              <a:t>….but!!!!</a:t>
            </a:r>
          </a:p>
          <a:p>
            <a:endParaRPr lang="fr-SN" dirty="0">
              <a:latin typeface="Times New Roman" panose="02020603050405020304" pitchFamily="18" charset="0"/>
            </a:endParaRPr>
          </a:p>
          <a:p>
            <a:endParaRPr lang="fr-SN" dirty="0">
              <a:latin typeface="Times New Roman" panose="02020603050405020304" pitchFamily="18" charset="0"/>
            </a:endParaRPr>
          </a:p>
          <a:p>
            <a:endParaRPr lang="fr-SN" dirty="0">
              <a:latin typeface="Times New Roman" panose="02020603050405020304" pitchFamily="18" charset="0"/>
            </a:endParaRPr>
          </a:p>
          <a:p>
            <a:endParaRPr lang="fr-SN" dirty="0">
              <a:latin typeface="Times New Roman" panose="02020603050405020304" pitchFamily="18" charset="0"/>
            </a:endParaRPr>
          </a:p>
          <a:p>
            <a:endParaRPr lang="fr-SN" dirty="0">
              <a:latin typeface="Times New Roman" panose="02020603050405020304" pitchFamily="18" charset="0"/>
            </a:endParaRPr>
          </a:p>
          <a:p>
            <a:endParaRPr lang="fr-SN" dirty="0">
              <a:latin typeface="Times New Roman" panose="02020603050405020304" pitchFamily="18" charset="0"/>
            </a:endParaRPr>
          </a:p>
          <a:p>
            <a:endParaRPr lang="fr-SN" dirty="0">
              <a:latin typeface="Times New Roman" panose="02020603050405020304" pitchFamily="18" charset="0"/>
            </a:endParaRPr>
          </a:p>
        </p:txBody>
      </p:sp>
    </p:spTree>
    <p:extLst>
      <p:ext uri="{BB962C8B-B14F-4D97-AF65-F5344CB8AC3E}">
        <p14:creationId xmlns:p14="http://schemas.microsoft.com/office/powerpoint/2010/main" val="163487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63063" y="910289"/>
            <a:ext cx="8933858"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MLP</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a:blip r:embed="rId2"/>
          <a:stretch>
            <a:fillRect/>
          </a:stretch>
        </p:blipFill>
        <p:spPr>
          <a:xfrm>
            <a:off x="147080" y="1612811"/>
            <a:ext cx="1739253" cy="995532"/>
          </a:xfrm>
          <a:prstGeom prst="rect">
            <a:avLst/>
          </a:prstGeom>
        </p:spPr>
      </p:pic>
      <p:pic>
        <p:nvPicPr>
          <p:cNvPr id="4" name="Image 3">
            <a:extLst>
              <a:ext uri="{FF2B5EF4-FFF2-40B4-BE49-F238E27FC236}">
                <a16:creationId xmlns:a16="http://schemas.microsoft.com/office/drawing/2014/main" id="{64B508FF-4323-D632-8E76-86257CEF7B19}"/>
              </a:ext>
            </a:extLst>
          </p:cNvPr>
          <p:cNvPicPr>
            <a:picLocks noChangeAspect="1"/>
          </p:cNvPicPr>
          <p:nvPr/>
        </p:nvPicPr>
        <p:blipFill>
          <a:blip r:embed="rId3"/>
          <a:stretch>
            <a:fillRect/>
          </a:stretch>
        </p:blipFill>
        <p:spPr>
          <a:xfrm>
            <a:off x="467054" y="3310867"/>
            <a:ext cx="1044464" cy="1044464"/>
          </a:xfrm>
          <a:prstGeom prst="rect">
            <a:avLst/>
          </a:prstGeom>
        </p:spPr>
      </p:pic>
      <p:pic>
        <p:nvPicPr>
          <p:cNvPr id="7" name="Image 6">
            <a:extLst>
              <a:ext uri="{FF2B5EF4-FFF2-40B4-BE49-F238E27FC236}">
                <a16:creationId xmlns:a16="http://schemas.microsoft.com/office/drawing/2014/main" id="{77761A80-74B3-70AA-557F-4454C6335B40}"/>
              </a:ext>
            </a:extLst>
          </p:cNvPr>
          <p:cNvPicPr>
            <a:picLocks noChangeAspect="1"/>
          </p:cNvPicPr>
          <p:nvPr/>
        </p:nvPicPr>
        <p:blipFill>
          <a:blip r:embed="rId4"/>
          <a:stretch>
            <a:fillRect/>
          </a:stretch>
        </p:blipFill>
        <p:spPr>
          <a:xfrm>
            <a:off x="1761840" y="2641190"/>
            <a:ext cx="2006119" cy="2006119"/>
          </a:xfrm>
          <a:prstGeom prst="rect">
            <a:avLst/>
          </a:prstGeom>
        </p:spPr>
      </p:pic>
      <p:pic>
        <p:nvPicPr>
          <p:cNvPr id="10" name="Image 9">
            <a:extLst>
              <a:ext uri="{FF2B5EF4-FFF2-40B4-BE49-F238E27FC236}">
                <a16:creationId xmlns:a16="http://schemas.microsoft.com/office/drawing/2014/main" id="{EFC98AF0-0062-B3A5-758D-CE239BFC7A56}"/>
              </a:ext>
            </a:extLst>
          </p:cNvPr>
          <p:cNvPicPr>
            <a:picLocks noChangeAspect="1"/>
          </p:cNvPicPr>
          <p:nvPr/>
        </p:nvPicPr>
        <p:blipFill>
          <a:blip r:embed="rId5"/>
          <a:stretch>
            <a:fillRect/>
          </a:stretch>
        </p:blipFill>
        <p:spPr>
          <a:xfrm>
            <a:off x="3913145" y="2629776"/>
            <a:ext cx="753449" cy="2021154"/>
          </a:xfrm>
          <a:prstGeom prst="rect">
            <a:avLst/>
          </a:prstGeom>
        </p:spPr>
      </p:pic>
      <p:pic>
        <p:nvPicPr>
          <p:cNvPr id="6" name="Image 5">
            <a:extLst>
              <a:ext uri="{FF2B5EF4-FFF2-40B4-BE49-F238E27FC236}">
                <a16:creationId xmlns:a16="http://schemas.microsoft.com/office/drawing/2014/main" id="{F405A3CB-0DD1-14EE-01EA-2777C0EA7C5A}"/>
              </a:ext>
            </a:extLst>
          </p:cNvPr>
          <p:cNvPicPr>
            <a:picLocks noChangeAspect="1"/>
          </p:cNvPicPr>
          <p:nvPr/>
        </p:nvPicPr>
        <p:blipFill>
          <a:blip r:embed="rId6"/>
          <a:stretch>
            <a:fillRect/>
          </a:stretch>
        </p:blipFill>
        <p:spPr>
          <a:xfrm>
            <a:off x="5376042" y="2620005"/>
            <a:ext cx="3037484" cy="2015365"/>
          </a:xfrm>
          <a:prstGeom prst="rect">
            <a:avLst/>
          </a:prstGeom>
        </p:spPr>
      </p:pic>
      <p:sp>
        <p:nvSpPr>
          <p:cNvPr id="13" name="ZoneTexte 12">
            <a:extLst>
              <a:ext uri="{FF2B5EF4-FFF2-40B4-BE49-F238E27FC236}">
                <a16:creationId xmlns:a16="http://schemas.microsoft.com/office/drawing/2014/main" id="{A760BBC8-28DD-0D39-3E58-BF03EA9CD131}"/>
              </a:ext>
            </a:extLst>
          </p:cNvPr>
          <p:cNvSpPr txBox="1"/>
          <p:nvPr/>
        </p:nvSpPr>
        <p:spPr>
          <a:xfrm>
            <a:off x="2086166" y="1495073"/>
            <a:ext cx="6710921" cy="3539430"/>
          </a:xfrm>
          <a:prstGeom prst="rect">
            <a:avLst/>
          </a:prstGeom>
          <a:noFill/>
        </p:spPr>
        <p:txBody>
          <a:bodyPr wrap="square">
            <a:spAutoFit/>
          </a:bodyPr>
          <a:lstStyle/>
          <a:p>
            <a:r>
              <a:rPr lang="fr-SN" sz="1400" b="1" dirty="0"/>
              <a:t>Classification, </a:t>
            </a:r>
            <a:r>
              <a:rPr lang="fr-SN" sz="1400" b="1" dirty="0" err="1"/>
              <a:t>Regression</a:t>
            </a:r>
            <a:endParaRPr lang="fr-SN" sz="1400" b="1" dirty="0"/>
          </a:p>
          <a:p>
            <a:r>
              <a:rPr lang="fr-SN" sz="1400" dirty="0">
                <a:effectLst/>
                <a:latin typeface="Times New Roman" panose="02020603050405020304" pitchFamily="18" charset="0"/>
              </a:rPr>
              <a:t>Data Compression, Driving, ECG Noise, Financial </a:t>
            </a:r>
            <a:r>
              <a:rPr lang="fr-SN" sz="1400" dirty="0" err="1">
                <a:effectLst/>
                <a:latin typeface="Times New Roman" panose="02020603050405020304" pitchFamily="18" charset="0"/>
              </a:rPr>
              <a:t>Prediction</a:t>
            </a:r>
            <a:r>
              <a:rPr lang="fr-SN" sz="1400" dirty="0">
                <a:effectLst/>
                <a:latin typeface="Times New Roman" panose="02020603050405020304" pitchFamily="18" charset="0"/>
              </a:rPr>
              <a:t>, Hand-</a:t>
            </a:r>
            <a:r>
              <a:rPr lang="fr-SN" sz="1400" dirty="0" err="1">
                <a:effectLst/>
                <a:latin typeface="Times New Roman" panose="02020603050405020304" pitchFamily="18" charset="0"/>
              </a:rPr>
              <a:t>written</a:t>
            </a:r>
            <a:r>
              <a:rPr lang="fr-SN" sz="1400" dirty="0">
                <a:effectLst/>
                <a:latin typeface="Times New Roman" panose="02020603050405020304" pitchFamily="18" charset="0"/>
              </a:rPr>
              <a:t> </a:t>
            </a:r>
            <a:r>
              <a:rPr lang="fr-SN" sz="1400" dirty="0" err="1">
                <a:effectLst/>
                <a:latin typeface="Times New Roman" panose="02020603050405020304" pitchFamily="18" charset="0"/>
              </a:rPr>
              <a:t>Character</a:t>
            </a:r>
            <a:r>
              <a:rPr lang="fr-SN" sz="1400" dirty="0">
                <a:effectLst/>
                <a:latin typeface="Times New Roman" panose="02020603050405020304" pitchFamily="18" charset="0"/>
              </a:rPr>
              <a:t> Recognition, </a:t>
            </a:r>
            <a:r>
              <a:rPr lang="fr-SN" sz="1400" dirty="0" err="1">
                <a:effectLst/>
                <a:latin typeface="Times New Roman" panose="02020603050405020304" pitchFamily="18" charset="0"/>
              </a:rPr>
              <a:t>Protein</a:t>
            </a:r>
            <a:r>
              <a:rPr lang="fr-SN" sz="1400" dirty="0">
                <a:effectLst/>
                <a:latin typeface="Times New Roman" panose="02020603050405020304" pitchFamily="18" charset="0"/>
              </a:rPr>
              <a:t> </a:t>
            </a:r>
            <a:r>
              <a:rPr lang="fr-SN" sz="1400" dirty="0" err="1">
                <a:effectLst/>
                <a:latin typeface="Times New Roman" panose="02020603050405020304" pitchFamily="18" charset="0"/>
              </a:rPr>
              <a:t>Secondary</a:t>
            </a:r>
            <a:r>
              <a:rPr lang="fr-SN" sz="1400" dirty="0">
                <a:effectLst/>
                <a:latin typeface="Times New Roman" panose="02020603050405020304" pitchFamily="18" charset="0"/>
              </a:rPr>
              <a:t> Structure, Speech Recognition, </a:t>
            </a:r>
            <a:r>
              <a:rPr lang="fr-SN" sz="1400" dirty="0" err="1">
                <a:effectLst/>
                <a:latin typeface="Times New Roman" panose="02020603050405020304" pitchFamily="18" charset="0"/>
              </a:rPr>
              <a:t>Text</a:t>
            </a:r>
            <a:r>
              <a:rPr lang="fr-SN" sz="1400" dirty="0">
                <a:effectLst/>
                <a:latin typeface="Times New Roman" panose="02020603050405020304" pitchFamily="18" charset="0"/>
              </a:rPr>
              <a:t> to </a:t>
            </a:r>
            <a:r>
              <a:rPr lang="fr-SN" sz="1400" dirty="0" err="1">
                <a:effectLst/>
                <a:latin typeface="Times New Roman" panose="02020603050405020304" pitchFamily="18" charset="0"/>
              </a:rPr>
              <a:t>Phoneme</a:t>
            </a:r>
            <a:r>
              <a:rPr lang="fr-SN" sz="1400" dirty="0">
                <a:effectLst/>
                <a:latin typeface="Times New Roman" panose="02020603050405020304" pitchFamily="18" charset="0"/>
              </a:rPr>
              <a:t> Mapping, </a:t>
            </a:r>
          </a:p>
          <a:p>
            <a:r>
              <a:rPr lang="fr-SN" sz="1400" i="1" dirty="0" err="1">
                <a:effectLst/>
                <a:latin typeface="Times New Roman" panose="02020603050405020304" pitchFamily="18" charset="0"/>
              </a:rPr>
              <a:t>Species</a:t>
            </a:r>
            <a:r>
              <a:rPr lang="fr-SN" sz="1400" i="1" dirty="0">
                <a:effectLst/>
                <a:latin typeface="Times New Roman" panose="02020603050405020304" pitchFamily="18" charset="0"/>
              </a:rPr>
              <a:t> recognition, </a:t>
            </a:r>
            <a:r>
              <a:rPr lang="fr-SN" sz="1400" i="1" dirty="0">
                <a:latin typeface="Times New Roman" panose="02020603050405020304" pitchFamily="18" charset="0"/>
              </a:rPr>
              <a:t>caesarean section </a:t>
            </a:r>
            <a:r>
              <a:rPr lang="fr-SN" sz="1400" i="1" dirty="0" err="1">
                <a:latin typeface="Times New Roman" panose="02020603050405020304" pitchFamily="18" charset="0"/>
              </a:rPr>
              <a:t>decision</a:t>
            </a:r>
            <a:r>
              <a:rPr lang="fr-SN" sz="1400" i="1" dirty="0">
                <a:latin typeface="Times New Roman" panose="02020603050405020304" pitchFamily="18" charset="0"/>
              </a:rPr>
              <a:t>,…</a:t>
            </a:r>
          </a:p>
          <a:p>
            <a:r>
              <a:rPr lang="fr-SN" sz="1400" dirty="0">
                <a:effectLst/>
                <a:latin typeface="Times New Roman" panose="02020603050405020304" pitchFamily="18" charset="0"/>
              </a:rPr>
              <a:t>Pattern Recognition/Computer Vision</a:t>
            </a:r>
            <a:r>
              <a:rPr lang="fr-SN" sz="1400" dirty="0">
                <a:latin typeface="Times New Roman" panose="02020603050405020304" pitchFamily="18" charset="0"/>
              </a:rPr>
              <a:t>….but!!!!</a:t>
            </a: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p:txBody>
      </p:sp>
    </p:spTree>
    <p:extLst>
      <p:ext uri="{BB962C8B-B14F-4D97-AF65-F5344CB8AC3E}">
        <p14:creationId xmlns:p14="http://schemas.microsoft.com/office/powerpoint/2010/main" val="31184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63063" y="910289"/>
            <a:ext cx="8933858"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MLP</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a:blip r:embed="rId2"/>
          <a:stretch>
            <a:fillRect/>
          </a:stretch>
        </p:blipFill>
        <p:spPr>
          <a:xfrm>
            <a:off x="147080" y="1612811"/>
            <a:ext cx="1739253" cy="995532"/>
          </a:xfrm>
          <a:prstGeom prst="rect">
            <a:avLst/>
          </a:prstGeom>
        </p:spPr>
      </p:pic>
      <p:pic>
        <p:nvPicPr>
          <p:cNvPr id="4" name="Image 3">
            <a:extLst>
              <a:ext uri="{FF2B5EF4-FFF2-40B4-BE49-F238E27FC236}">
                <a16:creationId xmlns:a16="http://schemas.microsoft.com/office/drawing/2014/main" id="{64B508FF-4323-D632-8E76-86257CEF7B19}"/>
              </a:ext>
            </a:extLst>
          </p:cNvPr>
          <p:cNvPicPr>
            <a:picLocks noChangeAspect="1"/>
          </p:cNvPicPr>
          <p:nvPr/>
        </p:nvPicPr>
        <p:blipFill>
          <a:blip r:embed="rId3"/>
          <a:stretch>
            <a:fillRect/>
          </a:stretch>
        </p:blipFill>
        <p:spPr>
          <a:xfrm>
            <a:off x="467054" y="3310867"/>
            <a:ext cx="1044464" cy="1044464"/>
          </a:xfrm>
          <a:prstGeom prst="rect">
            <a:avLst/>
          </a:prstGeom>
        </p:spPr>
      </p:pic>
      <p:pic>
        <p:nvPicPr>
          <p:cNvPr id="7" name="Image 6">
            <a:extLst>
              <a:ext uri="{FF2B5EF4-FFF2-40B4-BE49-F238E27FC236}">
                <a16:creationId xmlns:a16="http://schemas.microsoft.com/office/drawing/2014/main" id="{77761A80-74B3-70AA-557F-4454C6335B40}"/>
              </a:ext>
            </a:extLst>
          </p:cNvPr>
          <p:cNvPicPr>
            <a:picLocks noChangeAspect="1"/>
          </p:cNvPicPr>
          <p:nvPr/>
        </p:nvPicPr>
        <p:blipFill>
          <a:blip r:embed="rId4"/>
          <a:stretch>
            <a:fillRect/>
          </a:stretch>
        </p:blipFill>
        <p:spPr>
          <a:xfrm>
            <a:off x="1761840" y="2641190"/>
            <a:ext cx="2006119" cy="2006119"/>
          </a:xfrm>
          <a:prstGeom prst="rect">
            <a:avLst/>
          </a:prstGeom>
        </p:spPr>
      </p:pic>
      <p:pic>
        <p:nvPicPr>
          <p:cNvPr id="10" name="Image 9">
            <a:extLst>
              <a:ext uri="{FF2B5EF4-FFF2-40B4-BE49-F238E27FC236}">
                <a16:creationId xmlns:a16="http://schemas.microsoft.com/office/drawing/2014/main" id="{EFC98AF0-0062-B3A5-758D-CE239BFC7A56}"/>
              </a:ext>
            </a:extLst>
          </p:cNvPr>
          <p:cNvPicPr>
            <a:picLocks noChangeAspect="1"/>
          </p:cNvPicPr>
          <p:nvPr/>
        </p:nvPicPr>
        <p:blipFill>
          <a:blip r:embed="rId5"/>
          <a:stretch>
            <a:fillRect/>
          </a:stretch>
        </p:blipFill>
        <p:spPr>
          <a:xfrm>
            <a:off x="3913145" y="2629776"/>
            <a:ext cx="753449" cy="2021154"/>
          </a:xfrm>
          <a:prstGeom prst="rect">
            <a:avLst/>
          </a:prstGeom>
        </p:spPr>
      </p:pic>
      <p:pic>
        <p:nvPicPr>
          <p:cNvPr id="6" name="Image 5">
            <a:extLst>
              <a:ext uri="{FF2B5EF4-FFF2-40B4-BE49-F238E27FC236}">
                <a16:creationId xmlns:a16="http://schemas.microsoft.com/office/drawing/2014/main" id="{F405A3CB-0DD1-14EE-01EA-2777C0EA7C5A}"/>
              </a:ext>
            </a:extLst>
          </p:cNvPr>
          <p:cNvPicPr>
            <a:picLocks noChangeAspect="1"/>
          </p:cNvPicPr>
          <p:nvPr/>
        </p:nvPicPr>
        <p:blipFill>
          <a:blip r:embed="rId6"/>
          <a:stretch>
            <a:fillRect/>
          </a:stretch>
        </p:blipFill>
        <p:spPr>
          <a:xfrm>
            <a:off x="5376042" y="2620005"/>
            <a:ext cx="3037484" cy="2015365"/>
          </a:xfrm>
          <a:prstGeom prst="rect">
            <a:avLst/>
          </a:prstGeom>
        </p:spPr>
      </p:pic>
      <p:sp>
        <p:nvSpPr>
          <p:cNvPr id="13" name="ZoneTexte 12">
            <a:extLst>
              <a:ext uri="{FF2B5EF4-FFF2-40B4-BE49-F238E27FC236}">
                <a16:creationId xmlns:a16="http://schemas.microsoft.com/office/drawing/2014/main" id="{A760BBC8-28DD-0D39-3E58-BF03EA9CD131}"/>
              </a:ext>
            </a:extLst>
          </p:cNvPr>
          <p:cNvSpPr txBox="1"/>
          <p:nvPr/>
        </p:nvSpPr>
        <p:spPr>
          <a:xfrm>
            <a:off x="2086166" y="1495073"/>
            <a:ext cx="6710921" cy="4185761"/>
          </a:xfrm>
          <a:prstGeom prst="rect">
            <a:avLst/>
          </a:prstGeom>
          <a:noFill/>
        </p:spPr>
        <p:txBody>
          <a:bodyPr wrap="square">
            <a:spAutoFit/>
          </a:bodyPr>
          <a:lstStyle/>
          <a:p>
            <a:r>
              <a:rPr lang="fr-SN" sz="1400" b="1" dirty="0"/>
              <a:t>Classification, </a:t>
            </a:r>
            <a:r>
              <a:rPr lang="fr-SN" sz="1400" b="1" dirty="0" err="1"/>
              <a:t>Regression</a:t>
            </a:r>
            <a:endParaRPr lang="fr-SN" sz="1400" b="1" dirty="0"/>
          </a:p>
          <a:p>
            <a:r>
              <a:rPr lang="fr-SN" sz="1400" dirty="0">
                <a:effectLst/>
                <a:latin typeface="Times New Roman" panose="02020603050405020304" pitchFamily="18" charset="0"/>
              </a:rPr>
              <a:t>Data Compression, Driving, ECG Noise, Financial </a:t>
            </a:r>
            <a:r>
              <a:rPr lang="fr-SN" sz="1400" dirty="0" err="1">
                <a:effectLst/>
                <a:latin typeface="Times New Roman" panose="02020603050405020304" pitchFamily="18" charset="0"/>
              </a:rPr>
              <a:t>Prediction</a:t>
            </a:r>
            <a:r>
              <a:rPr lang="fr-SN" sz="1400" dirty="0">
                <a:effectLst/>
                <a:latin typeface="Times New Roman" panose="02020603050405020304" pitchFamily="18" charset="0"/>
              </a:rPr>
              <a:t>, Hand-</a:t>
            </a:r>
            <a:r>
              <a:rPr lang="fr-SN" sz="1400" dirty="0" err="1">
                <a:effectLst/>
                <a:latin typeface="Times New Roman" panose="02020603050405020304" pitchFamily="18" charset="0"/>
              </a:rPr>
              <a:t>written</a:t>
            </a:r>
            <a:r>
              <a:rPr lang="fr-SN" sz="1400" dirty="0">
                <a:effectLst/>
                <a:latin typeface="Times New Roman" panose="02020603050405020304" pitchFamily="18" charset="0"/>
              </a:rPr>
              <a:t> </a:t>
            </a:r>
            <a:r>
              <a:rPr lang="fr-SN" sz="1400" dirty="0" err="1">
                <a:effectLst/>
                <a:latin typeface="Times New Roman" panose="02020603050405020304" pitchFamily="18" charset="0"/>
              </a:rPr>
              <a:t>Character</a:t>
            </a:r>
            <a:r>
              <a:rPr lang="fr-SN" sz="1400" dirty="0">
                <a:effectLst/>
                <a:latin typeface="Times New Roman" panose="02020603050405020304" pitchFamily="18" charset="0"/>
              </a:rPr>
              <a:t> Recognition, </a:t>
            </a:r>
            <a:r>
              <a:rPr lang="fr-SN" sz="1400" dirty="0" err="1">
                <a:effectLst/>
                <a:latin typeface="Times New Roman" panose="02020603050405020304" pitchFamily="18" charset="0"/>
              </a:rPr>
              <a:t>Protein</a:t>
            </a:r>
            <a:r>
              <a:rPr lang="fr-SN" sz="1400" dirty="0">
                <a:effectLst/>
                <a:latin typeface="Times New Roman" panose="02020603050405020304" pitchFamily="18" charset="0"/>
              </a:rPr>
              <a:t> </a:t>
            </a:r>
            <a:r>
              <a:rPr lang="fr-SN" sz="1400" dirty="0" err="1">
                <a:effectLst/>
                <a:latin typeface="Times New Roman" panose="02020603050405020304" pitchFamily="18" charset="0"/>
              </a:rPr>
              <a:t>Secondary</a:t>
            </a:r>
            <a:r>
              <a:rPr lang="fr-SN" sz="1400" dirty="0">
                <a:effectLst/>
                <a:latin typeface="Times New Roman" panose="02020603050405020304" pitchFamily="18" charset="0"/>
              </a:rPr>
              <a:t> Structure, Speech Recognition, </a:t>
            </a:r>
            <a:r>
              <a:rPr lang="fr-SN" sz="1400" dirty="0" err="1">
                <a:effectLst/>
                <a:latin typeface="Times New Roman" panose="02020603050405020304" pitchFamily="18" charset="0"/>
              </a:rPr>
              <a:t>Text</a:t>
            </a:r>
            <a:r>
              <a:rPr lang="fr-SN" sz="1400" dirty="0">
                <a:effectLst/>
                <a:latin typeface="Times New Roman" panose="02020603050405020304" pitchFamily="18" charset="0"/>
              </a:rPr>
              <a:t> to </a:t>
            </a:r>
            <a:r>
              <a:rPr lang="fr-SN" sz="1400" dirty="0" err="1">
                <a:effectLst/>
                <a:latin typeface="Times New Roman" panose="02020603050405020304" pitchFamily="18" charset="0"/>
              </a:rPr>
              <a:t>Phoneme</a:t>
            </a:r>
            <a:r>
              <a:rPr lang="fr-SN" sz="1400" dirty="0">
                <a:effectLst/>
                <a:latin typeface="Times New Roman" panose="02020603050405020304" pitchFamily="18" charset="0"/>
              </a:rPr>
              <a:t> Mapping, </a:t>
            </a:r>
          </a:p>
          <a:p>
            <a:r>
              <a:rPr lang="fr-SN" sz="1400" i="1" dirty="0" err="1">
                <a:effectLst/>
                <a:latin typeface="Times New Roman" panose="02020603050405020304" pitchFamily="18" charset="0"/>
              </a:rPr>
              <a:t>Species</a:t>
            </a:r>
            <a:r>
              <a:rPr lang="fr-SN" sz="1400" i="1" dirty="0">
                <a:effectLst/>
                <a:latin typeface="Times New Roman" panose="02020603050405020304" pitchFamily="18" charset="0"/>
              </a:rPr>
              <a:t> recognition, </a:t>
            </a:r>
            <a:r>
              <a:rPr lang="fr-SN" sz="1400" i="1" dirty="0">
                <a:latin typeface="Times New Roman" panose="02020603050405020304" pitchFamily="18" charset="0"/>
              </a:rPr>
              <a:t>caesarean section </a:t>
            </a:r>
            <a:r>
              <a:rPr lang="fr-SN" sz="1400" i="1" dirty="0" err="1">
                <a:latin typeface="Times New Roman" panose="02020603050405020304" pitchFamily="18" charset="0"/>
              </a:rPr>
              <a:t>decision</a:t>
            </a:r>
            <a:r>
              <a:rPr lang="fr-SN" sz="1400" i="1" dirty="0">
                <a:latin typeface="Times New Roman" panose="02020603050405020304" pitchFamily="18" charset="0"/>
              </a:rPr>
              <a:t>,…</a:t>
            </a:r>
          </a:p>
          <a:p>
            <a:r>
              <a:rPr lang="fr-SN" sz="1400" dirty="0">
                <a:effectLst/>
                <a:latin typeface="Times New Roman" panose="02020603050405020304" pitchFamily="18" charset="0"/>
              </a:rPr>
              <a:t>Pattern Recognition/Computer Vision</a:t>
            </a:r>
            <a:r>
              <a:rPr lang="fr-SN" sz="1400" dirty="0">
                <a:latin typeface="Times New Roman" panose="02020603050405020304" pitchFamily="18" charset="0"/>
              </a:rPr>
              <a:t>….but!!!!</a:t>
            </a: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endParaRPr lang="fr-SN" sz="1400" dirty="0">
              <a:latin typeface="Times New Roman" panose="02020603050405020304" pitchFamily="18" charset="0"/>
            </a:endParaRPr>
          </a:p>
          <a:p>
            <a:r>
              <a:rPr lang="fr-SN" sz="1400" b="1" dirty="0">
                <a:latin typeface="Bell MT" panose="02020503060305020303" pitchFamily="18" charset="77"/>
                <a:cs typeface="Angsana New" panose="02020603050405020304" pitchFamily="18" charset="-34"/>
              </a:rPr>
              <a:t> </a:t>
            </a:r>
            <a:r>
              <a:rPr lang="fr-SN" sz="1400" b="1" dirty="0" err="1">
                <a:latin typeface="Bell MT" panose="02020503060305020303" pitchFamily="18" charset="77"/>
                <a:cs typeface="Angsana New" panose="02020603050405020304" pitchFamily="18" charset="-34"/>
              </a:rPr>
              <a:t>Convolutional</a:t>
            </a:r>
            <a:r>
              <a:rPr lang="fr-SN" sz="1400" b="1" dirty="0">
                <a:latin typeface="Bell MT" panose="02020503060305020303" pitchFamily="18" charset="77"/>
                <a:cs typeface="Angsana New" panose="02020603050405020304" pitchFamily="18" charset="-34"/>
              </a:rPr>
              <a:t> Neural Network!!!!</a:t>
            </a:r>
            <a:endParaRPr lang="fr-FR" sz="1400" dirty="0"/>
          </a:p>
        </p:txBody>
      </p:sp>
      <p:pic>
        <p:nvPicPr>
          <p:cNvPr id="2" name="Picture 2" descr="Images de Idee – Téléchargement gratuit sur Freepik">
            <a:extLst>
              <a:ext uri="{FF2B5EF4-FFF2-40B4-BE49-F238E27FC236}">
                <a16:creationId xmlns:a16="http://schemas.microsoft.com/office/drawing/2014/main" id="{7E2CB593-EBD7-34B8-D19D-37F9F87409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01" t="9360" r="9861" b="7873"/>
          <a:stretch/>
        </p:blipFill>
        <p:spPr bwMode="auto">
          <a:xfrm>
            <a:off x="450328" y="4741650"/>
            <a:ext cx="1132757" cy="120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15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70945" y="910289"/>
            <a:ext cx="8925976"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2" name="Image 11">
            <a:extLst>
              <a:ext uri="{FF2B5EF4-FFF2-40B4-BE49-F238E27FC236}">
                <a16:creationId xmlns:a16="http://schemas.microsoft.com/office/drawing/2014/main" id="{C48F1C71-D682-89B6-2415-8A632673F0C4}"/>
              </a:ext>
            </a:extLst>
          </p:cNvPr>
          <p:cNvPicPr>
            <a:picLocks noChangeAspect="1"/>
          </p:cNvPicPr>
          <p:nvPr/>
        </p:nvPicPr>
        <p:blipFill>
          <a:blip r:embed="rId2"/>
          <a:stretch>
            <a:fillRect/>
          </a:stretch>
        </p:blipFill>
        <p:spPr>
          <a:xfrm>
            <a:off x="44604" y="2364533"/>
            <a:ext cx="4527396" cy="2452098"/>
          </a:xfrm>
          <a:prstGeom prst="rect">
            <a:avLst/>
          </a:prstGeom>
        </p:spPr>
      </p:pic>
      <p:sp>
        <p:nvSpPr>
          <p:cNvPr id="14" name="ZoneTexte 13">
            <a:extLst>
              <a:ext uri="{FF2B5EF4-FFF2-40B4-BE49-F238E27FC236}">
                <a16:creationId xmlns:a16="http://schemas.microsoft.com/office/drawing/2014/main" id="{C91BADE1-928A-A027-E4E6-DF285B290AC3}"/>
              </a:ext>
            </a:extLst>
          </p:cNvPr>
          <p:cNvSpPr txBox="1"/>
          <p:nvPr/>
        </p:nvSpPr>
        <p:spPr>
          <a:xfrm>
            <a:off x="70945" y="1498910"/>
            <a:ext cx="9043272" cy="738664"/>
          </a:xfrm>
          <a:prstGeom prst="rect">
            <a:avLst/>
          </a:prstGeom>
          <a:noFill/>
        </p:spPr>
        <p:txBody>
          <a:bodyPr wrap="square">
            <a:spAutoFit/>
          </a:bodyPr>
          <a:lstStyle/>
          <a:p>
            <a:r>
              <a:rPr lang="en-US" b="1" dirty="0"/>
              <a:t>Convolutional and max pooling: Apply filters to images </a:t>
            </a:r>
            <a:r>
              <a:rPr lang="en-US" b="1" dirty="0">
                <a:sym typeface="Wingdings" pitchFamily="2" charset="2"/>
              </a:rPr>
              <a:t> features maps with strides to reduce image dimension. </a:t>
            </a:r>
            <a:r>
              <a:rPr lang="en-US" sz="2400" b="1" dirty="0">
                <a:sym typeface="Wingdings" pitchFamily="2" charset="2"/>
              </a:rPr>
              <a:t>2012</a:t>
            </a:r>
          </a:p>
        </p:txBody>
      </p:sp>
      <p:pic>
        <p:nvPicPr>
          <p:cNvPr id="15" name="Image 14">
            <a:extLst>
              <a:ext uri="{FF2B5EF4-FFF2-40B4-BE49-F238E27FC236}">
                <a16:creationId xmlns:a16="http://schemas.microsoft.com/office/drawing/2014/main" id="{D0A43D16-484A-92CF-E2A0-76F48CDBC7F0}"/>
              </a:ext>
            </a:extLst>
          </p:cNvPr>
          <p:cNvPicPr>
            <a:picLocks noChangeAspect="1"/>
          </p:cNvPicPr>
          <p:nvPr/>
        </p:nvPicPr>
        <p:blipFill>
          <a:blip r:embed="rId3"/>
          <a:stretch>
            <a:fillRect/>
          </a:stretch>
        </p:blipFill>
        <p:spPr>
          <a:xfrm>
            <a:off x="4586822" y="2364532"/>
            <a:ext cx="4527395" cy="2452097"/>
          </a:xfrm>
          <a:prstGeom prst="rect">
            <a:avLst/>
          </a:prstGeom>
        </p:spPr>
      </p:pic>
    </p:spTree>
    <p:extLst>
      <p:ext uri="{BB962C8B-B14F-4D97-AF65-F5344CB8AC3E}">
        <p14:creationId xmlns:p14="http://schemas.microsoft.com/office/powerpoint/2010/main" val="2556824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70945" y="910289"/>
            <a:ext cx="8925976"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sp>
        <p:nvSpPr>
          <p:cNvPr id="14" name="ZoneTexte 13">
            <a:extLst>
              <a:ext uri="{FF2B5EF4-FFF2-40B4-BE49-F238E27FC236}">
                <a16:creationId xmlns:a16="http://schemas.microsoft.com/office/drawing/2014/main" id="{C91BADE1-928A-A027-E4E6-DF285B290AC3}"/>
              </a:ext>
            </a:extLst>
          </p:cNvPr>
          <p:cNvSpPr txBox="1"/>
          <p:nvPr/>
        </p:nvSpPr>
        <p:spPr>
          <a:xfrm>
            <a:off x="70945" y="1498911"/>
            <a:ext cx="9043272" cy="1754326"/>
          </a:xfrm>
          <a:prstGeom prst="rect">
            <a:avLst/>
          </a:prstGeom>
          <a:noFill/>
        </p:spPr>
        <p:txBody>
          <a:bodyPr wrap="square">
            <a:spAutoFit/>
          </a:bodyPr>
          <a:lstStyle/>
          <a:p>
            <a:r>
              <a:rPr lang="en-US" dirty="0"/>
              <a:t>Many models, many data….</a:t>
            </a:r>
          </a:p>
          <a:p>
            <a:r>
              <a:rPr lang="en-US" b="1" dirty="0">
                <a:sym typeface="Wingdings" pitchFamily="2" charset="2"/>
              </a:rPr>
              <a:t>ImageNet, </a:t>
            </a:r>
            <a:r>
              <a:rPr lang="fr-SN" dirty="0" err="1"/>
              <a:t>released</a:t>
            </a:r>
            <a:r>
              <a:rPr lang="fr-SN" dirty="0"/>
              <a:t> in </a:t>
            </a:r>
            <a:r>
              <a:rPr lang="fr-SN" b="1" dirty="0"/>
              <a:t>2009, the </a:t>
            </a:r>
            <a:r>
              <a:rPr lang="fr-SN" b="1" dirty="0" err="1"/>
              <a:t>dataset</a:t>
            </a:r>
            <a:r>
              <a:rPr lang="fr-SN" b="1" dirty="0"/>
              <a:t> </a:t>
            </a:r>
            <a:r>
              <a:rPr lang="fr-SN" b="1" dirty="0" err="1"/>
              <a:t>comprised</a:t>
            </a:r>
            <a:r>
              <a:rPr lang="fr-SN" b="1" dirty="0"/>
              <a:t> 12 million images </a:t>
            </a:r>
            <a:r>
              <a:rPr lang="fr-SN" b="1" dirty="0" err="1"/>
              <a:t>across</a:t>
            </a:r>
            <a:r>
              <a:rPr lang="fr-SN" b="1" dirty="0"/>
              <a:t> 22,000 </a:t>
            </a:r>
            <a:r>
              <a:rPr lang="fr-SN" b="1" dirty="0" err="1"/>
              <a:t>categories</a:t>
            </a:r>
            <a:r>
              <a:rPr lang="fr-SN" dirty="0"/>
              <a:t>. </a:t>
            </a:r>
          </a:p>
          <a:p>
            <a:r>
              <a:rPr lang="fr-SN" b="1" dirty="0" err="1"/>
              <a:t>I</a:t>
            </a:r>
            <a:r>
              <a:rPr lang="fr-SN" dirty="0" err="1"/>
              <a:t>mageNet</a:t>
            </a:r>
            <a:r>
              <a:rPr lang="fr-SN" dirty="0"/>
              <a:t> </a:t>
            </a:r>
            <a:r>
              <a:rPr lang="fr-SN" b="1" dirty="0"/>
              <a:t>L</a:t>
            </a:r>
            <a:r>
              <a:rPr lang="fr-SN" dirty="0"/>
              <a:t>arge </a:t>
            </a:r>
            <a:r>
              <a:rPr lang="fr-SN" b="1" dirty="0" err="1"/>
              <a:t>S</a:t>
            </a:r>
            <a:r>
              <a:rPr lang="fr-SN" dirty="0" err="1"/>
              <a:t>cale</a:t>
            </a:r>
            <a:r>
              <a:rPr lang="fr-SN" dirty="0"/>
              <a:t> </a:t>
            </a:r>
            <a:r>
              <a:rPr lang="fr-SN" b="1" dirty="0"/>
              <a:t>V</a:t>
            </a:r>
            <a:r>
              <a:rPr lang="fr-SN" dirty="0"/>
              <a:t>isual </a:t>
            </a:r>
            <a:r>
              <a:rPr lang="fr-SN" b="1" dirty="0"/>
              <a:t>R</a:t>
            </a:r>
            <a:r>
              <a:rPr lang="fr-SN" dirty="0"/>
              <a:t>ecognition </a:t>
            </a:r>
            <a:r>
              <a:rPr lang="fr-SN" b="1" dirty="0"/>
              <a:t>C</a:t>
            </a:r>
            <a:r>
              <a:rPr lang="fr-SN" dirty="0"/>
              <a:t>hallenge (ILSVRC). </a:t>
            </a:r>
            <a:r>
              <a:rPr lang="fr-SN" dirty="0" err="1"/>
              <a:t>Competitors</a:t>
            </a:r>
            <a:r>
              <a:rPr lang="fr-SN" dirty="0"/>
              <a:t> </a:t>
            </a:r>
            <a:r>
              <a:rPr lang="fr-SN" dirty="0" err="1"/>
              <a:t>had</a:t>
            </a:r>
            <a:r>
              <a:rPr lang="fr-SN" dirty="0"/>
              <a:t> to </a:t>
            </a:r>
            <a:r>
              <a:rPr lang="fr-SN" dirty="0" err="1"/>
              <a:t>correctly</a:t>
            </a:r>
            <a:r>
              <a:rPr lang="fr-SN" dirty="0"/>
              <a:t> </a:t>
            </a:r>
            <a:r>
              <a:rPr lang="fr-SN" dirty="0" err="1"/>
              <a:t>classify</a:t>
            </a:r>
            <a:r>
              <a:rPr lang="fr-SN" dirty="0"/>
              <a:t> images and </a:t>
            </a:r>
            <a:r>
              <a:rPr lang="fr-SN" dirty="0" err="1"/>
              <a:t>detect</a:t>
            </a:r>
            <a:r>
              <a:rPr lang="fr-SN" dirty="0"/>
              <a:t> </a:t>
            </a:r>
            <a:r>
              <a:rPr lang="fr-SN" dirty="0" err="1"/>
              <a:t>different</a:t>
            </a:r>
            <a:r>
              <a:rPr lang="fr-SN" dirty="0"/>
              <a:t> </a:t>
            </a:r>
            <a:r>
              <a:rPr lang="fr-SN" dirty="0" err="1"/>
              <a:t>objects</a:t>
            </a:r>
            <a:r>
              <a:rPr lang="fr-SN" dirty="0"/>
              <a:t> and </a:t>
            </a:r>
            <a:r>
              <a:rPr lang="fr-SN" dirty="0" err="1"/>
              <a:t>scenes</a:t>
            </a:r>
            <a:r>
              <a:rPr lang="fr-SN" dirty="0"/>
              <a:t> </a:t>
            </a:r>
            <a:r>
              <a:rPr lang="fr-SN" dirty="0" err="1"/>
              <a:t>across</a:t>
            </a:r>
            <a:r>
              <a:rPr lang="fr-SN" dirty="0"/>
              <a:t> a </a:t>
            </a:r>
            <a:r>
              <a:rPr lang="fr-SN" i="1" dirty="0" err="1"/>
              <a:t>trimmed</a:t>
            </a:r>
            <a:r>
              <a:rPr lang="fr-SN" dirty="0"/>
              <a:t> </a:t>
            </a:r>
            <a:r>
              <a:rPr lang="fr-SN" dirty="0" err="1"/>
              <a:t>list</a:t>
            </a:r>
            <a:r>
              <a:rPr lang="fr-SN" dirty="0"/>
              <a:t> of 1,000 </a:t>
            </a:r>
            <a:r>
              <a:rPr lang="fr-SN" dirty="0" err="1"/>
              <a:t>ImageNet</a:t>
            </a:r>
            <a:r>
              <a:rPr lang="fr-SN" dirty="0"/>
              <a:t> </a:t>
            </a:r>
            <a:r>
              <a:rPr lang="fr-SN" dirty="0" err="1"/>
              <a:t>categories</a:t>
            </a:r>
            <a:r>
              <a:rPr lang="fr-SN" dirty="0"/>
              <a:t>.</a:t>
            </a:r>
            <a:endParaRPr lang="en-US" dirty="0">
              <a:sym typeface="Wingdings" pitchFamily="2" charset="2"/>
            </a:endParaRPr>
          </a:p>
        </p:txBody>
      </p:sp>
      <p:pic>
        <p:nvPicPr>
          <p:cNvPr id="1026" name="Picture 2" descr="imagenet-paper">
            <a:extLst>
              <a:ext uri="{FF2B5EF4-FFF2-40B4-BE49-F238E27FC236}">
                <a16:creationId xmlns:a16="http://schemas.microsoft.com/office/drawing/2014/main" id="{CDC3E78A-67C5-1CCA-A3C7-ADA354B09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 t="9142" r="1011"/>
          <a:stretch/>
        </p:blipFill>
        <p:spPr bwMode="auto">
          <a:xfrm>
            <a:off x="7388" y="2364533"/>
            <a:ext cx="9129225" cy="363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188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70945" y="910289"/>
            <a:ext cx="8925976"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2052" name="Picture 4">
            <a:extLst>
              <a:ext uri="{FF2B5EF4-FFF2-40B4-BE49-F238E27FC236}">
                <a16:creationId xmlns:a16="http://schemas.microsoft.com/office/drawing/2014/main" id="{18A843EB-5E0C-7AF3-5F42-28ABC7EDF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9572"/>
            <a:ext cx="9144000" cy="407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264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a:lstStyle/>
          <a:p>
            <a:pPr algn="ctr" eaLnBrk="1" hangingPunct="1">
              <a:defRPr/>
            </a:pPr>
            <a:r>
              <a:rPr lang="fr-FR" dirty="0">
                <a:solidFill>
                  <a:schemeClr val="tx1"/>
                </a:solidFill>
                <a:ea typeface="ＭＳ Ｐゴシック" charset="0"/>
                <a:cs typeface="ＭＳ Ｐゴシック" charset="0"/>
              </a:rPr>
              <a:t>Programme</a:t>
            </a:r>
          </a:p>
        </p:txBody>
      </p:sp>
      <p:sp>
        <p:nvSpPr>
          <p:cNvPr id="20482" name="Subtitle 2"/>
          <p:cNvSpPr>
            <a:spLocks noGrp="1"/>
          </p:cNvSpPr>
          <p:nvPr>
            <p:ph type="subTitle" idx="1"/>
          </p:nvPr>
        </p:nvSpPr>
        <p:spPr>
          <a:xfrm>
            <a:off x="252413" y="1706563"/>
            <a:ext cx="8662987" cy="4841875"/>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Century Gothic" charset="0"/>
              <a:buAutoNum type="arabicPeriod"/>
            </a:pPr>
            <a:endParaRPr lang="fr-SN" altLang="x-none" sz="1700" b="1" dirty="0">
              <a:solidFill>
                <a:srgbClr val="595959"/>
              </a:solidFill>
              <a:ea typeface="MS PGothic" charset="-128"/>
            </a:endParaRPr>
          </a:p>
          <a:p>
            <a:pPr marL="342900" indent="-342900" algn="just">
              <a:lnSpc>
                <a:spcPct val="90000"/>
              </a:lnSpc>
              <a:buClrTx/>
              <a:buFont typeface="Century Gothic" charset="0"/>
              <a:buAutoNum type="arabicPeriod"/>
            </a:pPr>
            <a:r>
              <a:rPr lang="fr-SN" altLang="x-none" sz="2000" b="1" dirty="0">
                <a:solidFill>
                  <a:srgbClr val="595959"/>
                </a:solidFill>
                <a:ea typeface="MS PGothic" charset="-128"/>
              </a:rPr>
              <a:t>Définitions, historiques, Survol des modèles d’apprentissage</a:t>
            </a:r>
          </a:p>
          <a:p>
            <a:pPr marL="342900" indent="-342900" algn="just">
              <a:lnSpc>
                <a:spcPct val="90000"/>
              </a:lnSpc>
              <a:buClrTx/>
              <a:buFont typeface="Century Gothic" charset="0"/>
              <a:buAutoNum type="arabicPeriod"/>
            </a:pPr>
            <a:r>
              <a:rPr lang="fr-SN" altLang="x-none" sz="2000" b="1" dirty="0">
                <a:solidFill>
                  <a:srgbClr val="595959"/>
                </a:solidFill>
                <a:ea typeface="MS PGothic" charset="-128"/>
              </a:rPr>
              <a:t>Le neurone formel</a:t>
            </a:r>
          </a:p>
          <a:p>
            <a:pPr marL="342900" indent="-342900" algn="just">
              <a:lnSpc>
                <a:spcPct val="90000"/>
              </a:lnSpc>
              <a:buClrTx/>
              <a:buFont typeface="Century Gothic" charset="0"/>
              <a:buAutoNum type="arabicPeriod"/>
            </a:pPr>
            <a:r>
              <a:rPr lang="fr-FR" altLang="x-none" sz="2000" b="1" dirty="0">
                <a:solidFill>
                  <a:srgbClr val="595959"/>
                </a:solidFill>
                <a:ea typeface="MS PGothic" charset="-128"/>
              </a:rPr>
              <a:t>L</a:t>
            </a:r>
            <a:r>
              <a:rPr lang="fr-FR" altLang="fr-FR" sz="2000" b="1" dirty="0">
                <a:solidFill>
                  <a:srgbClr val="595959"/>
                </a:solidFill>
                <a:ea typeface="MS PGothic" charset="-128"/>
              </a:rPr>
              <a:t>’</a:t>
            </a:r>
            <a:r>
              <a:rPr lang="fr-FR" altLang="x-none" sz="2000" b="1" dirty="0">
                <a:solidFill>
                  <a:srgbClr val="595959"/>
                </a:solidFill>
                <a:ea typeface="MS PGothic" charset="-128"/>
              </a:rPr>
              <a:t>apprentissage</a:t>
            </a:r>
          </a:p>
          <a:p>
            <a:pPr marL="342900" indent="-342900" algn="just">
              <a:lnSpc>
                <a:spcPct val="90000"/>
              </a:lnSpc>
              <a:buClrTx/>
              <a:buFont typeface="Century Gothic" charset="0"/>
              <a:buAutoNum type="arabicPeriod"/>
            </a:pPr>
            <a:r>
              <a:rPr lang="fr-FR" altLang="x-none" sz="2000" b="1" dirty="0">
                <a:solidFill>
                  <a:srgbClr val="595959"/>
                </a:solidFill>
                <a:ea typeface="MS PGothic" charset="-128"/>
              </a:rPr>
              <a:t>Différents modèles de </a:t>
            </a:r>
            <a:r>
              <a:rPr lang="fr-FR" altLang="x-none" sz="2000" b="1" dirty="0" err="1">
                <a:solidFill>
                  <a:srgbClr val="595959"/>
                </a:solidFill>
                <a:ea typeface="MS PGothic" charset="-128"/>
              </a:rPr>
              <a:t>RdN</a:t>
            </a:r>
            <a:r>
              <a:rPr lang="fr-FR" altLang="x-none" sz="2000" b="1" dirty="0">
                <a:solidFill>
                  <a:srgbClr val="595959"/>
                </a:solidFill>
                <a:ea typeface="MS PGothic" charset="-128"/>
              </a:rPr>
              <a:t> </a:t>
            </a:r>
          </a:p>
        </p:txBody>
      </p:sp>
      <p:sp>
        <p:nvSpPr>
          <p:cNvPr id="2048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D0D2A5E-4D54-C344-ACB4-04C1C5FEC782}" type="slidenum">
              <a:rPr lang="en-US" altLang="x-none" sz="800">
                <a:solidFill>
                  <a:srgbClr val="595959"/>
                </a:solidFill>
              </a:rPr>
              <a:pPr eaLnBrk="1" hangingPunct="1"/>
              <a:t>2</a:t>
            </a:fld>
            <a:endParaRPr lang="en-US" altLang="x-none" sz="800">
              <a:solidFill>
                <a:srgbClr val="595959"/>
              </a:solidFill>
            </a:endParaRPr>
          </a:p>
        </p:txBody>
      </p:sp>
      <p:sp>
        <p:nvSpPr>
          <p:cNvPr id="20484"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273D2901-0671-9D48-A4C7-2174486EC317}" type="datetime6">
              <a:rPr lang="fr-SN" altLang="x-none" sz="1200"/>
              <a:pPr eaLnBrk="1" hangingPunct="1"/>
              <a:t>novembre 24</a:t>
            </a:fld>
            <a:endParaRPr lang="fr-FR" altLang="x-none"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70945" y="910288"/>
            <a:ext cx="8925976" cy="1754326"/>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3" name="Image 2">
            <a:extLst>
              <a:ext uri="{FF2B5EF4-FFF2-40B4-BE49-F238E27FC236}">
                <a16:creationId xmlns:a16="http://schemas.microsoft.com/office/drawing/2014/main" id="{CC4DF934-FC2D-0117-24F8-41C484B966DB}"/>
              </a:ext>
            </a:extLst>
          </p:cNvPr>
          <p:cNvPicPr>
            <a:picLocks noChangeAspect="1"/>
          </p:cNvPicPr>
          <p:nvPr/>
        </p:nvPicPr>
        <p:blipFill>
          <a:blip r:embed="rId2"/>
          <a:stretch>
            <a:fillRect/>
          </a:stretch>
        </p:blipFill>
        <p:spPr>
          <a:xfrm>
            <a:off x="-2596" y="2135878"/>
            <a:ext cx="9073056" cy="2586245"/>
          </a:xfrm>
          <a:prstGeom prst="rect">
            <a:avLst/>
          </a:prstGeom>
        </p:spPr>
      </p:pic>
    </p:spTree>
    <p:extLst>
      <p:ext uri="{BB962C8B-B14F-4D97-AF65-F5344CB8AC3E}">
        <p14:creationId xmlns:p14="http://schemas.microsoft.com/office/powerpoint/2010/main" val="340559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910289"/>
            <a:ext cx="8941742"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 </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rotWithShape="1">
          <a:blip r:embed="rId2"/>
          <a:srcRect l="12270" t="19063" r="9374" b="19115"/>
          <a:stretch/>
        </p:blipFill>
        <p:spPr>
          <a:xfrm>
            <a:off x="147080" y="1040735"/>
            <a:ext cx="1362808" cy="615461"/>
          </a:xfrm>
          <a:prstGeom prst="rect">
            <a:avLst/>
          </a:prstGeom>
        </p:spPr>
      </p:pic>
      <p:pic>
        <p:nvPicPr>
          <p:cNvPr id="7172" name="Picture 4" descr="R-CNN object detection">
            <a:extLst>
              <a:ext uri="{FF2B5EF4-FFF2-40B4-BE49-F238E27FC236}">
                <a16:creationId xmlns:a16="http://schemas.microsoft.com/office/drawing/2014/main" id="{217140DF-36F3-B291-AE39-2BD3980A3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484" y="1832006"/>
            <a:ext cx="7307477" cy="4115706"/>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18F6941-FC1D-6006-3C3B-9C11467817A3}"/>
              </a:ext>
            </a:extLst>
          </p:cNvPr>
          <p:cNvSpPr txBox="1"/>
          <p:nvPr/>
        </p:nvSpPr>
        <p:spPr>
          <a:xfrm>
            <a:off x="1641022" y="1518557"/>
            <a:ext cx="5559878" cy="369332"/>
          </a:xfrm>
          <a:prstGeom prst="rect">
            <a:avLst/>
          </a:prstGeom>
          <a:noFill/>
        </p:spPr>
        <p:txBody>
          <a:bodyPr wrap="square" rtlCol="0">
            <a:spAutoFit/>
          </a:bodyPr>
          <a:lstStyle/>
          <a:p>
            <a:r>
              <a:rPr lang="fr-SN" b="1" dirty="0"/>
              <a:t>R-CNN, Fast R-CNN, </a:t>
            </a:r>
            <a:r>
              <a:rPr lang="fr-SN" b="1" dirty="0" err="1"/>
              <a:t>Faster</a:t>
            </a:r>
            <a:r>
              <a:rPr lang="fr-SN" b="1" dirty="0"/>
              <a:t> R-CNN,…</a:t>
            </a:r>
          </a:p>
        </p:txBody>
      </p:sp>
    </p:spTree>
    <p:extLst>
      <p:ext uri="{BB962C8B-B14F-4D97-AF65-F5344CB8AC3E}">
        <p14:creationId xmlns:p14="http://schemas.microsoft.com/office/powerpoint/2010/main" val="195136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910289"/>
            <a:ext cx="8941742"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 </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17" name="Image 16">
            <a:extLst>
              <a:ext uri="{FF2B5EF4-FFF2-40B4-BE49-F238E27FC236}">
                <a16:creationId xmlns:a16="http://schemas.microsoft.com/office/drawing/2014/main" id="{3014D962-9D7A-5A85-6D93-7081ED58E930}"/>
              </a:ext>
            </a:extLst>
          </p:cNvPr>
          <p:cNvPicPr>
            <a:picLocks noChangeAspect="1"/>
          </p:cNvPicPr>
          <p:nvPr/>
        </p:nvPicPr>
        <p:blipFill rotWithShape="1">
          <a:blip r:embed="rId2"/>
          <a:srcRect l="12270" t="19063" r="9374" b="19115"/>
          <a:stretch/>
        </p:blipFill>
        <p:spPr>
          <a:xfrm>
            <a:off x="147080" y="1040735"/>
            <a:ext cx="1362808" cy="615461"/>
          </a:xfrm>
          <a:prstGeom prst="rect">
            <a:avLst/>
          </a:prstGeom>
        </p:spPr>
      </p:pic>
      <p:sp>
        <p:nvSpPr>
          <p:cNvPr id="4" name="ZoneTexte 3">
            <a:extLst>
              <a:ext uri="{FF2B5EF4-FFF2-40B4-BE49-F238E27FC236}">
                <a16:creationId xmlns:a16="http://schemas.microsoft.com/office/drawing/2014/main" id="{DC535067-29FF-C1AB-97F9-56FA97BE6717}"/>
              </a:ext>
            </a:extLst>
          </p:cNvPr>
          <p:cNvSpPr txBox="1"/>
          <p:nvPr/>
        </p:nvSpPr>
        <p:spPr>
          <a:xfrm>
            <a:off x="55179" y="1635620"/>
            <a:ext cx="8060122" cy="923330"/>
          </a:xfrm>
          <a:prstGeom prst="rect">
            <a:avLst/>
          </a:prstGeom>
          <a:noFill/>
        </p:spPr>
        <p:txBody>
          <a:bodyPr wrap="square">
            <a:spAutoFit/>
          </a:bodyPr>
          <a:lstStyle/>
          <a:p>
            <a:r>
              <a:rPr lang="fr-SN" b="1" dirty="0"/>
              <a:t>Facial recognition, </a:t>
            </a:r>
            <a:r>
              <a:rPr lang="fr-SN" b="1" dirty="0" err="1"/>
              <a:t>Medical</a:t>
            </a:r>
            <a:r>
              <a:rPr lang="fr-SN" b="1" dirty="0"/>
              <a:t> </a:t>
            </a:r>
            <a:r>
              <a:rPr lang="fr-SN" b="1" dirty="0" err="1"/>
              <a:t>imaging</a:t>
            </a:r>
            <a:r>
              <a:rPr lang="fr-SN" b="1" dirty="0"/>
              <a:t>, Document </a:t>
            </a:r>
            <a:r>
              <a:rPr lang="fr-SN" b="1" dirty="0" err="1"/>
              <a:t>analysis</a:t>
            </a:r>
            <a:r>
              <a:rPr lang="fr-SN" b="1" dirty="0"/>
              <a:t>, </a:t>
            </a:r>
            <a:r>
              <a:rPr lang="fr-SN" b="1" dirty="0" err="1"/>
              <a:t>Autonomous</a:t>
            </a:r>
            <a:r>
              <a:rPr lang="fr-SN" b="1" dirty="0"/>
              <a:t> </a:t>
            </a:r>
            <a:r>
              <a:rPr lang="fr-SN" b="1" dirty="0" err="1"/>
              <a:t>driving</a:t>
            </a:r>
            <a:r>
              <a:rPr lang="fr-SN" b="1" dirty="0"/>
              <a:t>, </a:t>
            </a:r>
            <a:r>
              <a:rPr lang="fr-SN" b="1" dirty="0" err="1"/>
              <a:t>Biometric</a:t>
            </a:r>
            <a:r>
              <a:rPr lang="fr-SN" b="1" dirty="0"/>
              <a:t> </a:t>
            </a:r>
            <a:r>
              <a:rPr lang="fr-SN" b="1" dirty="0" err="1"/>
              <a:t>authentication</a:t>
            </a:r>
            <a:r>
              <a:rPr lang="fr-SN" b="1" dirty="0"/>
              <a:t>, …</a:t>
            </a:r>
          </a:p>
          <a:p>
            <a:r>
              <a:rPr lang="fr-SN" b="1" dirty="0"/>
              <a:t>  </a:t>
            </a:r>
          </a:p>
        </p:txBody>
      </p:sp>
      <p:pic>
        <p:nvPicPr>
          <p:cNvPr id="11268" name="Picture 4" descr="20190715-facial-recognition-ban">
            <a:extLst>
              <a:ext uri="{FF2B5EF4-FFF2-40B4-BE49-F238E27FC236}">
                <a16:creationId xmlns:a16="http://schemas.microsoft.com/office/drawing/2014/main" id="{6440071F-EE46-FD66-35A0-AE59DC3D4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1" y="1997133"/>
            <a:ext cx="3145613" cy="176940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ow to build a CNN for Medical Imaging using Tensorflow 2">
            <a:extLst>
              <a:ext uri="{FF2B5EF4-FFF2-40B4-BE49-F238E27FC236}">
                <a16:creationId xmlns:a16="http://schemas.microsoft.com/office/drawing/2014/main" id="{CBFD938B-5032-EA53-A639-3AD974D9C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899" y="1980804"/>
            <a:ext cx="2865665" cy="181653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1E2FB5FB-93CF-20BA-7D8F-49611C887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0579" y="1980804"/>
            <a:ext cx="2736340" cy="1825529"/>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CBB73943-A205-2C99-64E9-543B5E42B29D}"/>
              </a:ext>
            </a:extLst>
          </p:cNvPr>
          <p:cNvPicPr>
            <a:picLocks noChangeAspect="1"/>
          </p:cNvPicPr>
          <p:nvPr/>
        </p:nvPicPr>
        <p:blipFill>
          <a:blip r:embed="rId6"/>
          <a:stretch>
            <a:fillRect/>
          </a:stretch>
        </p:blipFill>
        <p:spPr>
          <a:xfrm>
            <a:off x="321191" y="3797337"/>
            <a:ext cx="4057962" cy="2194418"/>
          </a:xfrm>
          <a:prstGeom prst="rect">
            <a:avLst/>
          </a:prstGeom>
        </p:spPr>
      </p:pic>
      <p:pic>
        <p:nvPicPr>
          <p:cNvPr id="19" name="Image 18">
            <a:extLst>
              <a:ext uri="{FF2B5EF4-FFF2-40B4-BE49-F238E27FC236}">
                <a16:creationId xmlns:a16="http://schemas.microsoft.com/office/drawing/2014/main" id="{5C7D118E-3C45-0145-2ECD-6D664586356D}"/>
              </a:ext>
            </a:extLst>
          </p:cNvPr>
          <p:cNvPicPr>
            <a:picLocks noChangeAspect="1"/>
          </p:cNvPicPr>
          <p:nvPr/>
        </p:nvPicPr>
        <p:blipFill rotWithShape="1">
          <a:blip r:embed="rId7"/>
          <a:srcRect b="35985"/>
          <a:stretch/>
        </p:blipFill>
        <p:spPr>
          <a:xfrm>
            <a:off x="4449536" y="3830968"/>
            <a:ext cx="4057962" cy="2169782"/>
          </a:xfrm>
          <a:prstGeom prst="rect">
            <a:avLst/>
          </a:prstGeom>
        </p:spPr>
      </p:pic>
    </p:spTree>
    <p:extLst>
      <p:ext uri="{BB962C8B-B14F-4D97-AF65-F5344CB8AC3E}">
        <p14:creationId xmlns:p14="http://schemas.microsoft.com/office/powerpoint/2010/main" val="356500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910289"/>
            <a:ext cx="8941742" cy="1477328"/>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Convolutional</a:t>
            </a:r>
            <a:r>
              <a:rPr lang="fr-FR" b="1" dirty="0">
                <a:solidFill>
                  <a:srgbClr val="FF0000"/>
                </a:solidFill>
                <a:latin typeface="Bell MT" panose="02020503060305020303" pitchFamily="18" charset="77"/>
                <a:cs typeface="Angsana New" panose="02020603050405020304" pitchFamily="18" charset="-34"/>
              </a:rPr>
              <a:t> Neural Network </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pic>
        <p:nvPicPr>
          <p:cNvPr id="2" name="Image 1">
            <a:extLst>
              <a:ext uri="{FF2B5EF4-FFF2-40B4-BE49-F238E27FC236}">
                <a16:creationId xmlns:a16="http://schemas.microsoft.com/office/drawing/2014/main" id="{701B705D-CAF4-D830-EA54-986B8EF08D93}"/>
              </a:ext>
            </a:extLst>
          </p:cNvPr>
          <p:cNvPicPr>
            <a:picLocks noChangeAspect="1"/>
          </p:cNvPicPr>
          <p:nvPr/>
        </p:nvPicPr>
        <p:blipFill>
          <a:blip r:embed="rId2"/>
          <a:stretch>
            <a:fillRect/>
          </a:stretch>
        </p:blipFill>
        <p:spPr>
          <a:xfrm>
            <a:off x="383829" y="2180246"/>
            <a:ext cx="1044464" cy="1044464"/>
          </a:xfrm>
          <a:prstGeom prst="rect">
            <a:avLst/>
          </a:prstGeom>
        </p:spPr>
      </p:pic>
      <p:pic>
        <p:nvPicPr>
          <p:cNvPr id="4" name="Picture 2" descr="Images de Idee – Téléchargement gratuit sur Freepik">
            <a:extLst>
              <a:ext uri="{FF2B5EF4-FFF2-40B4-BE49-F238E27FC236}">
                <a16:creationId xmlns:a16="http://schemas.microsoft.com/office/drawing/2014/main" id="{62CC4DA1-E723-75B2-C573-288097C0FE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1" t="9360" r="9861" b="7873"/>
          <a:stretch/>
        </p:blipFill>
        <p:spPr bwMode="auto">
          <a:xfrm>
            <a:off x="339682" y="4043482"/>
            <a:ext cx="1132757" cy="120606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0B70912-72A9-3468-841D-19C6B222EDDF}"/>
              </a:ext>
            </a:extLst>
          </p:cNvPr>
          <p:cNvSpPr txBox="1"/>
          <p:nvPr/>
        </p:nvSpPr>
        <p:spPr>
          <a:xfrm>
            <a:off x="1516586" y="3765636"/>
            <a:ext cx="8060122" cy="2400657"/>
          </a:xfrm>
          <a:prstGeom prst="rect">
            <a:avLst/>
          </a:prstGeom>
          <a:noFill/>
        </p:spPr>
        <p:txBody>
          <a:bodyPr wrap="square">
            <a:spAutoFit/>
          </a:bodyPr>
          <a:lstStyle/>
          <a:p>
            <a:r>
              <a:rPr lang="fr-SN" b="1" dirty="0" err="1"/>
              <a:t>Recurrent</a:t>
            </a:r>
            <a:r>
              <a:rPr lang="fr-SN" b="1" dirty="0"/>
              <a:t> Neural Networks - RNN</a:t>
            </a:r>
          </a:p>
          <a:p>
            <a:endParaRPr lang="fr-SN" b="1" dirty="0"/>
          </a:p>
          <a:p>
            <a:r>
              <a:rPr lang="fr-SN" b="1" dirty="0"/>
              <a:t>Long Short </a:t>
            </a:r>
            <a:r>
              <a:rPr lang="fr-SN" b="1" dirty="0" err="1"/>
              <a:t>Term</a:t>
            </a:r>
            <a:r>
              <a:rPr lang="fr-SN" b="1" dirty="0"/>
              <a:t> Memory – LSTM</a:t>
            </a:r>
          </a:p>
          <a:p>
            <a:endParaRPr lang="fr-SN" b="1" dirty="0"/>
          </a:p>
          <a:p>
            <a:r>
              <a:rPr lang="fr-SN" b="1" dirty="0" err="1"/>
              <a:t>Gated</a:t>
            </a:r>
            <a:r>
              <a:rPr lang="fr-SN" b="1" dirty="0"/>
              <a:t> </a:t>
            </a:r>
            <a:r>
              <a:rPr lang="fr-SN" b="1" dirty="0" err="1"/>
              <a:t>Recurrent</a:t>
            </a:r>
            <a:r>
              <a:rPr lang="fr-SN" b="1" dirty="0"/>
              <a:t> </a:t>
            </a:r>
            <a:r>
              <a:rPr lang="fr-SN" b="1" dirty="0" err="1"/>
              <a:t>Units</a:t>
            </a:r>
            <a:r>
              <a:rPr lang="fr-SN" b="1" dirty="0"/>
              <a:t> – GRU</a:t>
            </a:r>
          </a:p>
          <a:p>
            <a:endParaRPr lang="fr-SN" b="1" dirty="0"/>
          </a:p>
          <a:p>
            <a:r>
              <a:rPr lang="fr-SN" sz="2100" b="1" dirty="0">
                <a:highlight>
                  <a:srgbClr val="00FF00"/>
                </a:highlight>
              </a:rPr>
              <a:t>Attention </a:t>
            </a:r>
          </a:p>
          <a:p>
            <a:r>
              <a:rPr lang="fr-SN" sz="2100" b="1" dirty="0">
                <a:highlight>
                  <a:srgbClr val="00FF00"/>
                </a:highlight>
              </a:rPr>
              <a:t>Transformers</a:t>
            </a:r>
          </a:p>
        </p:txBody>
      </p:sp>
      <p:sp>
        <p:nvSpPr>
          <p:cNvPr id="6" name="ZoneTexte 5">
            <a:extLst>
              <a:ext uri="{FF2B5EF4-FFF2-40B4-BE49-F238E27FC236}">
                <a16:creationId xmlns:a16="http://schemas.microsoft.com/office/drawing/2014/main" id="{81320FA7-B9C4-AED1-99CB-52FBB741FDE6}"/>
              </a:ext>
            </a:extLst>
          </p:cNvPr>
          <p:cNvSpPr txBox="1"/>
          <p:nvPr/>
        </p:nvSpPr>
        <p:spPr>
          <a:xfrm>
            <a:off x="1516586" y="1919810"/>
            <a:ext cx="8060122" cy="2308324"/>
          </a:xfrm>
          <a:prstGeom prst="rect">
            <a:avLst/>
          </a:prstGeom>
          <a:noFill/>
        </p:spPr>
        <p:txBody>
          <a:bodyPr wrap="square">
            <a:spAutoFit/>
          </a:bodyPr>
          <a:lstStyle/>
          <a:p>
            <a:r>
              <a:rPr lang="fr-SN" b="1" dirty="0"/>
              <a:t>Natural </a:t>
            </a:r>
            <a:r>
              <a:rPr lang="fr-SN" b="1" dirty="0" err="1"/>
              <a:t>language</a:t>
            </a:r>
            <a:r>
              <a:rPr lang="fr-SN" b="1" dirty="0"/>
              <a:t> </a:t>
            </a:r>
            <a:r>
              <a:rPr lang="fr-SN" b="1" dirty="0" err="1"/>
              <a:t>analysis</a:t>
            </a:r>
            <a:endParaRPr lang="fr-SN" b="1" dirty="0"/>
          </a:p>
          <a:p>
            <a:endParaRPr lang="fr-SN" b="1" dirty="0"/>
          </a:p>
          <a:p>
            <a:r>
              <a:rPr lang="fr-SN" b="1" dirty="0"/>
              <a:t>Temporal </a:t>
            </a:r>
            <a:r>
              <a:rPr lang="fr-SN" b="1" dirty="0" err="1"/>
              <a:t>series</a:t>
            </a:r>
            <a:endParaRPr lang="fr-SN" b="1" dirty="0"/>
          </a:p>
          <a:p>
            <a:endParaRPr lang="fr-SN" b="1" dirty="0"/>
          </a:p>
          <a:p>
            <a:r>
              <a:rPr lang="fr-SN" b="1" dirty="0" err="1"/>
              <a:t>Chronological</a:t>
            </a:r>
            <a:r>
              <a:rPr lang="fr-SN" b="1" dirty="0"/>
              <a:t> data </a:t>
            </a:r>
            <a:r>
              <a:rPr lang="fr-SN" b="1" dirty="0" err="1"/>
              <a:t>that</a:t>
            </a:r>
            <a:r>
              <a:rPr lang="fr-SN" b="1" dirty="0"/>
              <a:t> </a:t>
            </a:r>
            <a:r>
              <a:rPr lang="fr-SN" b="1" dirty="0" err="1"/>
              <a:t>depend</a:t>
            </a:r>
            <a:r>
              <a:rPr lang="fr-SN" b="1" dirty="0"/>
              <a:t> on </a:t>
            </a:r>
            <a:r>
              <a:rPr lang="fr-SN" b="1" dirty="0" err="1"/>
              <a:t>history</a:t>
            </a:r>
            <a:r>
              <a:rPr lang="fr-SN" b="1" dirty="0"/>
              <a:t>, memory</a:t>
            </a:r>
          </a:p>
          <a:p>
            <a:endParaRPr lang="fr-SN" b="1" dirty="0"/>
          </a:p>
          <a:p>
            <a:r>
              <a:rPr lang="fr-SN" b="1" dirty="0"/>
              <a:t>Need a </a:t>
            </a:r>
            <a:r>
              <a:rPr lang="fr-SN" b="1" dirty="0" err="1"/>
              <a:t>mechanism</a:t>
            </a:r>
            <a:r>
              <a:rPr lang="fr-SN" b="1" dirty="0"/>
              <a:t> to </a:t>
            </a:r>
            <a:r>
              <a:rPr lang="fr-SN" b="1" dirty="0" err="1"/>
              <a:t>keep</a:t>
            </a:r>
            <a:r>
              <a:rPr lang="fr-SN" b="1" dirty="0"/>
              <a:t> </a:t>
            </a:r>
            <a:r>
              <a:rPr lang="fr-SN" b="1" dirty="0" err="1"/>
              <a:t>previous</a:t>
            </a:r>
            <a:r>
              <a:rPr lang="fr-SN" b="1" dirty="0"/>
              <a:t> data to </a:t>
            </a:r>
            <a:r>
              <a:rPr lang="fr-SN" b="1" dirty="0" err="1"/>
              <a:t>predict</a:t>
            </a:r>
            <a:r>
              <a:rPr lang="fr-SN" b="1" dirty="0"/>
              <a:t> futur values</a:t>
            </a:r>
          </a:p>
          <a:p>
            <a:r>
              <a:rPr lang="fr-SN" b="1" dirty="0"/>
              <a:t>  </a:t>
            </a:r>
          </a:p>
        </p:txBody>
      </p:sp>
    </p:spTree>
    <p:extLst>
      <p:ext uri="{BB962C8B-B14F-4D97-AF65-F5344CB8AC3E}">
        <p14:creationId xmlns:p14="http://schemas.microsoft.com/office/powerpoint/2010/main" val="294660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910289"/>
            <a:ext cx="8941742" cy="1569660"/>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sz="2400" b="1" dirty="0">
                <a:solidFill>
                  <a:srgbClr val="FF0000"/>
                </a:solidFill>
                <a:latin typeface="Bell MT" panose="02020503060305020303" pitchFamily="18" charset="77"/>
                <a:cs typeface="Angsana New" panose="02020603050405020304" pitchFamily="18" charset="-34"/>
              </a:rPr>
              <a:t>RNN</a:t>
            </a:r>
            <a:r>
              <a:rPr lang="fr-FR" b="1" dirty="0">
                <a:solidFill>
                  <a:srgbClr val="FF0000"/>
                </a:solidFill>
                <a:latin typeface="Bell MT" panose="02020503060305020303" pitchFamily="18" charset="77"/>
                <a:cs typeface="Angsana New" panose="02020603050405020304" pitchFamily="18" charset="-34"/>
              </a:rPr>
              <a:t>, </a:t>
            </a:r>
            <a:r>
              <a:rPr lang="fr-FR" b="1" dirty="0">
                <a:latin typeface="Bell MT" panose="02020503060305020303" pitchFamily="18" charset="77"/>
                <a:cs typeface="Angsana New" panose="02020603050405020304" pitchFamily="18" charset="-34"/>
              </a:rPr>
              <a:t>LSTM, GRU, TRANSFORMERS</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sp>
        <p:nvSpPr>
          <p:cNvPr id="3" name="ZoneTexte 2">
            <a:extLst>
              <a:ext uri="{FF2B5EF4-FFF2-40B4-BE49-F238E27FC236}">
                <a16:creationId xmlns:a16="http://schemas.microsoft.com/office/drawing/2014/main" id="{135EA483-7A17-5CB5-8BFD-B442F6AC3419}"/>
              </a:ext>
            </a:extLst>
          </p:cNvPr>
          <p:cNvSpPr txBox="1"/>
          <p:nvPr/>
        </p:nvSpPr>
        <p:spPr>
          <a:xfrm>
            <a:off x="495989" y="1637411"/>
            <a:ext cx="8060122" cy="923330"/>
          </a:xfrm>
          <a:prstGeom prst="rect">
            <a:avLst/>
          </a:prstGeom>
          <a:noFill/>
        </p:spPr>
        <p:txBody>
          <a:bodyPr wrap="square">
            <a:spAutoFit/>
          </a:bodyPr>
          <a:lstStyle/>
          <a:p>
            <a:r>
              <a:rPr lang="fr-SN" b="1" dirty="0"/>
              <a:t>   NN                        RNN                                                             RNN </a:t>
            </a:r>
            <a:r>
              <a:rPr lang="fr-SN" b="1" dirty="0" err="1"/>
              <a:t>takes</a:t>
            </a:r>
            <a:r>
              <a:rPr lang="fr-SN" b="1" dirty="0"/>
              <a:t> </a:t>
            </a:r>
            <a:r>
              <a:rPr lang="fr-SN" b="1" dirty="0" err="1"/>
              <a:t>into</a:t>
            </a:r>
            <a:r>
              <a:rPr lang="fr-SN" b="1" dirty="0"/>
              <a:t> </a:t>
            </a:r>
            <a:r>
              <a:rPr lang="fr-SN" b="1" dirty="0" err="1"/>
              <a:t>account</a:t>
            </a:r>
            <a:r>
              <a:rPr lang="fr-SN" b="1" dirty="0"/>
              <a:t> </a:t>
            </a:r>
            <a:r>
              <a:rPr lang="fr-SN" b="1" dirty="0" err="1"/>
              <a:t>previous</a:t>
            </a:r>
            <a:r>
              <a:rPr lang="fr-SN" b="1" dirty="0"/>
              <a:t> </a:t>
            </a:r>
            <a:r>
              <a:rPr lang="fr-SN" b="1" dirty="0" err="1"/>
              <a:t>steps</a:t>
            </a:r>
            <a:endParaRPr lang="fr-SN" b="1" dirty="0"/>
          </a:p>
          <a:p>
            <a:r>
              <a:rPr lang="fr-SN" b="1" dirty="0"/>
              <a:t>  </a:t>
            </a:r>
          </a:p>
        </p:txBody>
      </p:sp>
      <p:pic>
        <p:nvPicPr>
          <p:cNvPr id="2050" name="Picture 2">
            <a:extLst>
              <a:ext uri="{FF2B5EF4-FFF2-40B4-BE49-F238E27FC236}">
                <a16:creationId xmlns:a16="http://schemas.microsoft.com/office/drawing/2014/main" id="{E768AF54-9486-3D60-0A12-9BB835CF9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80" y="1963975"/>
            <a:ext cx="991542" cy="17706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CABBBE-50AB-ED3D-7D6E-774357A63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10" y="1864515"/>
            <a:ext cx="1969532" cy="19695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805FE21-D3D4-0C05-D75F-2983FCBB7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756" y="2122159"/>
            <a:ext cx="5453049" cy="158138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BEB9B88-620D-3129-F1F8-D3B763A6B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82" y="5012672"/>
            <a:ext cx="1452858" cy="36321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A2DFA536-4662-11E5-7742-D3EE121EB2B1}"/>
              </a:ext>
            </a:extLst>
          </p:cNvPr>
          <p:cNvSpPr txBox="1"/>
          <p:nvPr/>
        </p:nvSpPr>
        <p:spPr>
          <a:xfrm>
            <a:off x="147080" y="3844078"/>
            <a:ext cx="8941742" cy="646331"/>
          </a:xfrm>
          <a:prstGeom prst="rect">
            <a:avLst/>
          </a:prstGeom>
          <a:noFill/>
        </p:spPr>
        <p:txBody>
          <a:bodyPr wrap="square">
            <a:spAutoFit/>
          </a:bodyPr>
          <a:lstStyle/>
          <a:p>
            <a:r>
              <a:rPr lang="fr-SN" sz="1200" b="1" dirty="0"/>
              <a:t>   One to one                          One to </a:t>
            </a:r>
            <a:r>
              <a:rPr lang="fr-SN" sz="1200" b="1" dirty="0" err="1"/>
              <a:t>many</a:t>
            </a:r>
            <a:r>
              <a:rPr lang="fr-SN" sz="1200" b="1" dirty="0"/>
              <a:t>                   </a:t>
            </a:r>
            <a:r>
              <a:rPr lang="fr-SN" sz="1200" b="1" dirty="0" err="1"/>
              <a:t>Many</a:t>
            </a:r>
            <a:r>
              <a:rPr lang="fr-SN" sz="1200" b="1" dirty="0"/>
              <a:t> to one                                                 </a:t>
            </a:r>
            <a:r>
              <a:rPr lang="fr-SN" sz="1200" b="1" dirty="0" err="1"/>
              <a:t>Many</a:t>
            </a:r>
            <a:r>
              <a:rPr lang="fr-SN" sz="1200" b="1" dirty="0"/>
              <a:t> to </a:t>
            </a:r>
            <a:r>
              <a:rPr lang="fr-SN" sz="1200" b="1" dirty="0" err="1"/>
              <a:t>many</a:t>
            </a:r>
            <a:r>
              <a:rPr lang="fr-SN" sz="1200" b="1" dirty="0"/>
              <a:t>                                             </a:t>
            </a:r>
          </a:p>
          <a:p>
            <a:r>
              <a:rPr lang="fr-SN" sz="1200" b="1" dirty="0"/>
              <a:t>Classification                            </a:t>
            </a:r>
            <a:r>
              <a:rPr lang="fr-SN" sz="1200" b="1" dirty="0" err="1"/>
              <a:t>Generation</a:t>
            </a:r>
            <a:r>
              <a:rPr lang="fr-SN" sz="1200" b="1" dirty="0"/>
              <a:t>                     Reduction                               Name-</a:t>
            </a:r>
            <a:r>
              <a:rPr lang="fr-SN" sz="1200" b="1" dirty="0" err="1"/>
              <a:t>Entity</a:t>
            </a:r>
            <a:r>
              <a:rPr lang="fr-SN" sz="1200" b="1" dirty="0"/>
              <a:t>                  </a:t>
            </a:r>
            <a:r>
              <a:rPr lang="fr-SN" sz="1200" b="1" dirty="0" err="1"/>
              <a:t>Automatic</a:t>
            </a:r>
            <a:endParaRPr lang="fr-SN" sz="1200" b="1" dirty="0"/>
          </a:p>
          <a:p>
            <a:r>
              <a:rPr lang="fr-SN" sz="1200" b="1" dirty="0"/>
              <a:t>  of images                           of music, </a:t>
            </a:r>
            <a:r>
              <a:rPr lang="fr-SN" sz="1200" b="1" dirty="0" err="1"/>
              <a:t>subtitles</a:t>
            </a:r>
            <a:r>
              <a:rPr lang="fr-SN" sz="1200" b="1" dirty="0"/>
              <a:t>           feeling </a:t>
            </a:r>
            <a:r>
              <a:rPr lang="fr-SN" sz="1200" b="1" dirty="0" err="1"/>
              <a:t>analysis</a:t>
            </a:r>
            <a:r>
              <a:rPr lang="fr-SN" sz="1200" b="1" dirty="0"/>
              <a:t>                          recognition                       traduction</a:t>
            </a:r>
          </a:p>
        </p:txBody>
      </p:sp>
      <p:pic>
        <p:nvPicPr>
          <p:cNvPr id="2060" name="Picture 12">
            <a:extLst>
              <a:ext uri="{FF2B5EF4-FFF2-40B4-BE49-F238E27FC236}">
                <a16:creationId xmlns:a16="http://schemas.microsoft.com/office/drawing/2014/main" id="{8D46FD64-3544-3575-A65C-F2D8D839A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1552" y="4733160"/>
            <a:ext cx="1472204" cy="112378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DC55C14-FC0C-D060-79A1-77C2167500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581" y="4701779"/>
            <a:ext cx="1514739" cy="121684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87EA699-4C7E-69B4-9EC3-1974B3DB3C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408" y="4671485"/>
            <a:ext cx="1514739" cy="124713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6060C3E9-E638-99E8-115A-2EABCC563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7619" y="4648976"/>
            <a:ext cx="1544099" cy="127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31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910289"/>
            <a:ext cx="8941742" cy="1569660"/>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a:latin typeface="Bell MT" panose="02020503060305020303" pitchFamily="18" charset="77"/>
                <a:cs typeface="Angsana New" panose="02020603050405020304" pitchFamily="18" charset="-34"/>
              </a:rPr>
              <a:t>RNN, </a:t>
            </a:r>
            <a:r>
              <a:rPr lang="fr-FR" sz="2400" b="1" dirty="0">
                <a:solidFill>
                  <a:srgbClr val="FF0000"/>
                </a:solidFill>
                <a:latin typeface="Bell MT" panose="02020503060305020303" pitchFamily="18" charset="77"/>
                <a:cs typeface="Angsana New" panose="02020603050405020304" pitchFamily="18" charset="-34"/>
              </a:rPr>
              <a:t>LSTM</a:t>
            </a:r>
            <a:r>
              <a:rPr lang="fr-FR" b="1" dirty="0">
                <a:solidFill>
                  <a:srgbClr val="FF0000"/>
                </a:solidFill>
                <a:latin typeface="Bell MT" panose="02020503060305020303" pitchFamily="18" charset="77"/>
                <a:cs typeface="Angsana New" panose="02020603050405020304" pitchFamily="18" charset="-34"/>
              </a:rPr>
              <a:t>, </a:t>
            </a:r>
            <a:r>
              <a:rPr lang="fr-FR" sz="2400" b="1" dirty="0">
                <a:solidFill>
                  <a:srgbClr val="FF0000"/>
                </a:solidFill>
                <a:latin typeface="Bell MT" panose="02020503060305020303" pitchFamily="18" charset="77"/>
                <a:cs typeface="Angsana New" panose="02020603050405020304" pitchFamily="18" charset="-34"/>
              </a:rPr>
              <a:t>GRU</a:t>
            </a:r>
            <a:r>
              <a:rPr lang="fr-FR" b="1" dirty="0">
                <a:solidFill>
                  <a:srgbClr val="FF0000"/>
                </a:solidFill>
                <a:latin typeface="Bell MT" panose="02020503060305020303" pitchFamily="18" charset="77"/>
                <a:cs typeface="Angsana New" panose="02020603050405020304" pitchFamily="18" charset="-34"/>
              </a:rPr>
              <a:t>, </a:t>
            </a:r>
            <a:r>
              <a:rPr lang="fr-FR" b="1" dirty="0">
                <a:latin typeface="Bell MT" panose="02020503060305020303" pitchFamily="18" charset="77"/>
                <a:cs typeface="Angsana New" panose="02020603050405020304" pitchFamily="18" charset="-34"/>
              </a:rPr>
              <a:t>TRANSFORMERS</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sp>
        <p:nvSpPr>
          <p:cNvPr id="3" name="ZoneTexte 2">
            <a:extLst>
              <a:ext uri="{FF2B5EF4-FFF2-40B4-BE49-F238E27FC236}">
                <a16:creationId xmlns:a16="http://schemas.microsoft.com/office/drawing/2014/main" id="{135EA483-7A17-5CB5-8BFD-B442F6AC3419}"/>
              </a:ext>
            </a:extLst>
          </p:cNvPr>
          <p:cNvSpPr txBox="1"/>
          <p:nvPr/>
        </p:nvSpPr>
        <p:spPr>
          <a:xfrm>
            <a:off x="495989" y="1637411"/>
            <a:ext cx="8060122" cy="646331"/>
          </a:xfrm>
          <a:prstGeom prst="rect">
            <a:avLst/>
          </a:prstGeom>
          <a:noFill/>
        </p:spPr>
        <p:txBody>
          <a:bodyPr wrap="square">
            <a:spAutoFit/>
          </a:bodyPr>
          <a:lstStyle/>
          <a:p>
            <a:r>
              <a:rPr lang="fr-SN" b="1" dirty="0"/>
              <a:t>RNN has </a:t>
            </a:r>
            <a:r>
              <a:rPr lang="fr-SN" b="1" dirty="0" err="1"/>
              <a:t>vanishing</a:t>
            </a:r>
            <a:r>
              <a:rPr lang="fr-SN" b="1" dirty="0"/>
              <a:t> gradient due to </a:t>
            </a:r>
            <a:r>
              <a:rPr lang="fr-SN" b="1" dirty="0" err="1"/>
              <a:t>retropropagation</a:t>
            </a:r>
            <a:r>
              <a:rPr lang="fr-SN" b="1" dirty="0"/>
              <a:t> </a:t>
            </a:r>
          </a:p>
          <a:p>
            <a:r>
              <a:rPr lang="fr-SN" b="1" dirty="0"/>
              <a:t>  </a:t>
            </a:r>
          </a:p>
        </p:txBody>
      </p:sp>
      <p:sp>
        <p:nvSpPr>
          <p:cNvPr id="4" name="ZoneTexte 3">
            <a:extLst>
              <a:ext uri="{FF2B5EF4-FFF2-40B4-BE49-F238E27FC236}">
                <a16:creationId xmlns:a16="http://schemas.microsoft.com/office/drawing/2014/main" id="{FE3156B9-4F4D-169E-C81F-A43A3F7AA5C6}"/>
              </a:ext>
            </a:extLst>
          </p:cNvPr>
          <p:cNvSpPr txBox="1"/>
          <p:nvPr/>
        </p:nvSpPr>
        <p:spPr>
          <a:xfrm>
            <a:off x="495989" y="1983660"/>
            <a:ext cx="4572000" cy="2246769"/>
          </a:xfrm>
          <a:prstGeom prst="rect">
            <a:avLst/>
          </a:prstGeom>
          <a:noFill/>
        </p:spPr>
        <p:txBody>
          <a:bodyPr wrap="square">
            <a:spAutoFit/>
          </a:bodyPr>
          <a:lstStyle/>
          <a:p>
            <a:pPr algn="just"/>
            <a:r>
              <a:rPr lang="fr-SN" sz="1400" b="1" dirty="0"/>
              <a:t>LSTM (Long Short-</a:t>
            </a:r>
            <a:r>
              <a:rPr lang="fr-SN" sz="1400" b="1" dirty="0" err="1"/>
              <a:t>Term</a:t>
            </a:r>
            <a:r>
              <a:rPr lang="fr-SN" sz="1400" b="1" dirty="0"/>
              <a:t> Memory)</a:t>
            </a:r>
          </a:p>
          <a:p>
            <a:pPr marL="214313" indent="-214313" algn="just">
              <a:buFont typeface="Arial" panose="020B0604020202020204" pitchFamily="34" charset="0"/>
              <a:buChar char="•"/>
            </a:pPr>
            <a:r>
              <a:rPr lang="fr-SN" sz="1400" dirty="0"/>
              <a:t>able to </a:t>
            </a:r>
            <a:r>
              <a:rPr lang="fr-SN" sz="1400" dirty="0" err="1"/>
              <a:t>remember</a:t>
            </a:r>
            <a:r>
              <a:rPr lang="fr-SN" sz="1400" dirty="0"/>
              <a:t> inputs over a long </a:t>
            </a:r>
            <a:r>
              <a:rPr lang="fr-SN" sz="1400" dirty="0" err="1"/>
              <a:t>period</a:t>
            </a:r>
            <a:r>
              <a:rPr lang="fr-SN" sz="1400" dirty="0"/>
              <a:t> of time. </a:t>
            </a:r>
          </a:p>
          <a:p>
            <a:pPr marL="214313" indent="-214313" algn="just">
              <a:buFont typeface="Arial" panose="020B0604020202020204" pitchFamily="34" charset="0"/>
              <a:buChar char="•"/>
            </a:pPr>
            <a:r>
              <a:rPr lang="fr-SN" sz="1400" dirty="0" err="1"/>
              <a:t>hold</a:t>
            </a:r>
            <a:r>
              <a:rPr lang="fr-SN" sz="1400" dirty="0"/>
              <a:t> information in memory. </a:t>
            </a:r>
          </a:p>
          <a:p>
            <a:pPr marL="214313" indent="-214313" algn="just">
              <a:buFont typeface="Arial" panose="020B0604020202020204" pitchFamily="34" charset="0"/>
              <a:buChar char="•"/>
            </a:pPr>
            <a:r>
              <a:rPr lang="fr-SN" sz="1400" dirty="0" err="1"/>
              <a:t>read</a:t>
            </a:r>
            <a:r>
              <a:rPr lang="fr-SN" sz="1400" dirty="0"/>
              <a:t>, </a:t>
            </a:r>
            <a:r>
              <a:rPr lang="fr-SN" sz="1400" dirty="0" err="1"/>
              <a:t>write</a:t>
            </a:r>
            <a:r>
              <a:rPr lang="fr-SN" sz="1400" dirty="0"/>
              <a:t> and </a:t>
            </a:r>
            <a:r>
              <a:rPr lang="fr-SN" sz="1400" dirty="0" err="1"/>
              <a:t>delete</a:t>
            </a:r>
            <a:r>
              <a:rPr lang="fr-SN" sz="1400" dirty="0"/>
              <a:t> information </a:t>
            </a:r>
            <a:r>
              <a:rPr lang="fr-SN" sz="1400" dirty="0" err="1"/>
              <a:t>from</a:t>
            </a:r>
            <a:r>
              <a:rPr lang="fr-SN" sz="1400" dirty="0"/>
              <a:t> </a:t>
            </a:r>
            <a:r>
              <a:rPr lang="fr-SN" sz="1400" dirty="0" err="1"/>
              <a:t>its</a:t>
            </a:r>
            <a:r>
              <a:rPr lang="fr-SN" sz="1400" dirty="0"/>
              <a:t> memory</a:t>
            </a:r>
          </a:p>
          <a:p>
            <a:pPr marL="214313" indent="-214313" algn="just">
              <a:buFont typeface="Arial" panose="020B0604020202020204" pitchFamily="34" charset="0"/>
              <a:buChar char="•"/>
            </a:pPr>
            <a:r>
              <a:rPr lang="fr-SN" sz="1400" dirty="0" err="1"/>
              <a:t>decide</a:t>
            </a:r>
            <a:r>
              <a:rPr lang="fr-SN" sz="1400" dirty="0"/>
              <a:t> </a:t>
            </a:r>
            <a:r>
              <a:rPr lang="fr-SN" sz="1400" dirty="0" err="1"/>
              <a:t>each</a:t>
            </a:r>
            <a:r>
              <a:rPr lang="fr-SN" sz="1400" dirty="0"/>
              <a:t> time to store or </a:t>
            </a:r>
            <a:r>
              <a:rPr lang="fr-SN" sz="1400" dirty="0" err="1"/>
              <a:t>delete</a:t>
            </a:r>
            <a:r>
              <a:rPr lang="fr-SN" sz="1400" dirty="0"/>
              <a:t> information </a:t>
            </a:r>
            <a:r>
              <a:rPr lang="fr-SN" sz="1400" dirty="0" err="1"/>
              <a:t>according</a:t>
            </a:r>
            <a:r>
              <a:rPr lang="fr-SN" sz="1400" dirty="0"/>
              <a:t> to </a:t>
            </a:r>
            <a:r>
              <a:rPr lang="fr-SN" sz="1400" dirty="0" err="1"/>
              <a:t>its</a:t>
            </a:r>
            <a:r>
              <a:rPr lang="fr-SN" sz="1400" dirty="0"/>
              <a:t> importance </a:t>
            </a:r>
          </a:p>
          <a:p>
            <a:pPr marL="214313" indent="-214313" algn="just">
              <a:buFont typeface="Arial" panose="020B0604020202020204" pitchFamily="34" charset="0"/>
              <a:buChar char="•"/>
            </a:pPr>
            <a:r>
              <a:rPr lang="fr-SN" sz="1400" dirty="0"/>
              <a:t>Importance </a:t>
            </a:r>
            <a:r>
              <a:rPr lang="fr-SN" sz="1400" dirty="0" err="1"/>
              <a:t>is</a:t>
            </a:r>
            <a:r>
              <a:rPr lang="fr-SN" sz="1400" dirty="0"/>
              <a:t> </a:t>
            </a:r>
            <a:r>
              <a:rPr lang="fr-SN" sz="1400" dirty="0" err="1"/>
              <a:t>given</a:t>
            </a:r>
            <a:r>
              <a:rPr lang="fr-SN" sz="1400" dirty="0"/>
              <a:t> by </a:t>
            </a:r>
            <a:r>
              <a:rPr lang="fr-SN" sz="1400" dirty="0" err="1"/>
              <a:t>weights</a:t>
            </a:r>
            <a:r>
              <a:rPr lang="fr-SN" sz="1400" dirty="0"/>
              <a:t>, </a:t>
            </a:r>
            <a:r>
              <a:rPr lang="fr-SN" sz="1400" dirty="0" err="1"/>
              <a:t>which</a:t>
            </a:r>
            <a:r>
              <a:rPr lang="fr-SN" sz="1400" dirty="0"/>
              <a:t> are </a:t>
            </a:r>
            <a:r>
              <a:rPr lang="fr-SN" sz="1400" dirty="0" err="1"/>
              <a:t>also</a:t>
            </a:r>
            <a:r>
              <a:rPr lang="fr-SN" sz="1400" dirty="0"/>
              <a:t> </a:t>
            </a:r>
            <a:r>
              <a:rPr lang="fr-SN" sz="1400" dirty="0" err="1"/>
              <a:t>learned</a:t>
            </a:r>
            <a:r>
              <a:rPr lang="fr-SN" sz="1400" dirty="0"/>
              <a:t> by the </a:t>
            </a:r>
            <a:r>
              <a:rPr lang="fr-SN" sz="1400" dirty="0" err="1"/>
              <a:t>algorithm</a:t>
            </a:r>
            <a:r>
              <a:rPr lang="fr-SN" sz="1400" dirty="0"/>
              <a:t>.</a:t>
            </a:r>
            <a:endParaRPr lang="en-US" sz="1400" dirty="0"/>
          </a:p>
        </p:txBody>
      </p:sp>
      <p:sp>
        <p:nvSpPr>
          <p:cNvPr id="7" name="ZoneTexte 6">
            <a:extLst>
              <a:ext uri="{FF2B5EF4-FFF2-40B4-BE49-F238E27FC236}">
                <a16:creationId xmlns:a16="http://schemas.microsoft.com/office/drawing/2014/main" id="{BACFB605-F6D2-533B-2FF2-1DE97573FA81}"/>
              </a:ext>
            </a:extLst>
          </p:cNvPr>
          <p:cNvSpPr txBox="1"/>
          <p:nvPr/>
        </p:nvSpPr>
        <p:spPr>
          <a:xfrm>
            <a:off x="495989" y="4320343"/>
            <a:ext cx="4572000" cy="1384995"/>
          </a:xfrm>
          <a:prstGeom prst="rect">
            <a:avLst/>
          </a:prstGeom>
          <a:noFill/>
        </p:spPr>
        <p:txBody>
          <a:bodyPr wrap="square">
            <a:spAutoFit/>
          </a:bodyPr>
          <a:lstStyle/>
          <a:p>
            <a:r>
              <a:rPr lang="fr-SN" sz="1400" b="1" dirty="0"/>
              <a:t>GRU (</a:t>
            </a:r>
            <a:r>
              <a:rPr lang="fr-SN" sz="1400" b="1" dirty="0" err="1"/>
              <a:t>Gated</a:t>
            </a:r>
            <a:r>
              <a:rPr lang="fr-SN" sz="1400" b="1" dirty="0"/>
              <a:t> </a:t>
            </a:r>
            <a:r>
              <a:rPr lang="fr-SN" sz="1400" b="1" dirty="0" err="1"/>
              <a:t>Recurrent</a:t>
            </a:r>
            <a:r>
              <a:rPr lang="fr-SN" sz="1400" b="1" dirty="0"/>
              <a:t> </a:t>
            </a:r>
            <a:r>
              <a:rPr lang="fr-SN" sz="1400" b="1" dirty="0" err="1"/>
              <a:t>Units</a:t>
            </a:r>
            <a:r>
              <a:rPr lang="fr-SN" sz="1400" b="1" dirty="0"/>
              <a:t>)</a:t>
            </a:r>
          </a:p>
          <a:p>
            <a:pPr marL="214313" indent="-214313">
              <a:buFont typeface="Arial" panose="020B0604020202020204" pitchFamily="34" charset="0"/>
              <a:buChar char="•"/>
            </a:pPr>
            <a:r>
              <a:rPr lang="fr-SN" sz="1400" dirty="0" err="1"/>
              <a:t>integrates</a:t>
            </a:r>
            <a:r>
              <a:rPr lang="fr-SN" sz="1400" dirty="0"/>
              <a:t> the </a:t>
            </a:r>
            <a:r>
              <a:rPr lang="fr-SN" sz="1400" dirty="0" err="1"/>
              <a:t>two</a:t>
            </a:r>
            <a:r>
              <a:rPr lang="fr-SN" sz="1400" dirty="0"/>
              <a:t> </a:t>
            </a:r>
            <a:r>
              <a:rPr lang="fr-SN" sz="1400" dirty="0" err="1"/>
              <a:t>gate</a:t>
            </a:r>
            <a:r>
              <a:rPr lang="fr-SN" sz="1400" dirty="0"/>
              <a:t> operating </a:t>
            </a:r>
            <a:r>
              <a:rPr lang="fr-SN" sz="1400" dirty="0" err="1"/>
              <a:t>mechanisms</a:t>
            </a:r>
            <a:r>
              <a:rPr lang="fr-SN" sz="1400" dirty="0"/>
              <a:t> </a:t>
            </a:r>
            <a:r>
              <a:rPr lang="fr-SN" sz="1400" dirty="0" err="1"/>
              <a:t>called</a:t>
            </a:r>
            <a:r>
              <a:rPr lang="fr-SN" sz="1400" dirty="0"/>
              <a:t> Update </a:t>
            </a:r>
            <a:r>
              <a:rPr lang="fr-SN" sz="1400" dirty="0" err="1"/>
              <a:t>gate</a:t>
            </a:r>
            <a:r>
              <a:rPr lang="fr-SN" sz="1400" dirty="0"/>
              <a:t> and Reset </a:t>
            </a:r>
            <a:r>
              <a:rPr lang="fr-SN" sz="1400" dirty="0" err="1"/>
              <a:t>gate</a:t>
            </a:r>
            <a:endParaRPr lang="fr-SN" sz="1400" dirty="0"/>
          </a:p>
          <a:p>
            <a:pPr marL="214313" indent="-214313">
              <a:buFont typeface="Arial" panose="020B0604020202020204" pitchFamily="34" charset="0"/>
              <a:buChar char="•"/>
            </a:pPr>
            <a:r>
              <a:rPr lang="fr-SN" sz="1400" dirty="0"/>
              <a:t>the reset and update </a:t>
            </a:r>
            <a:r>
              <a:rPr lang="fr-SN" sz="1400" dirty="0" err="1"/>
              <a:t>gates</a:t>
            </a:r>
            <a:r>
              <a:rPr lang="fr-SN" sz="1400" dirty="0"/>
              <a:t> are </a:t>
            </a:r>
            <a:r>
              <a:rPr lang="fr-SN" sz="1400" dirty="0" err="1"/>
              <a:t>concretely</a:t>
            </a:r>
            <a:r>
              <a:rPr lang="fr-SN" sz="1400" dirty="0"/>
              <a:t> </a:t>
            </a:r>
            <a:r>
              <a:rPr lang="fr-SN" sz="1400" dirty="0" err="1"/>
              <a:t>vectors</a:t>
            </a:r>
            <a:r>
              <a:rPr lang="fr-SN" sz="1400" dirty="0"/>
              <a:t> </a:t>
            </a:r>
            <a:r>
              <a:rPr lang="fr-SN" sz="1400" dirty="0" err="1"/>
              <a:t>that</a:t>
            </a:r>
            <a:r>
              <a:rPr lang="fr-SN" sz="1400" dirty="0"/>
              <a:t> control </a:t>
            </a:r>
            <a:r>
              <a:rPr lang="fr-SN" sz="1400" dirty="0" err="1"/>
              <a:t>what</a:t>
            </a:r>
            <a:r>
              <a:rPr lang="fr-SN" sz="1400" dirty="0"/>
              <a:t> information to </a:t>
            </a:r>
            <a:r>
              <a:rPr lang="fr-SN" sz="1400" dirty="0" err="1"/>
              <a:t>keep</a:t>
            </a:r>
            <a:r>
              <a:rPr lang="fr-SN" sz="1400" dirty="0"/>
              <a:t> and </a:t>
            </a:r>
            <a:r>
              <a:rPr lang="fr-SN" sz="1400" dirty="0" err="1"/>
              <a:t>what</a:t>
            </a:r>
            <a:r>
              <a:rPr lang="fr-SN" sz="1400" dirty="0"/>
              <a:t> to ignore</a:t>
            </a:r>
            <a:endParaRPr lang="en-US" sz="1400" dirty="0"/>
          </a:p>
        </p:txBody>
      </p:sp>
      <p:pic>
        <p:nvPicPr>
          <p:cNvPr id="1028" name="Picture 4">
            <a:extLst>
              <a:ext uri="{FF2B5EF4-FFF2-40B4-BE49-F238E27FC236}">
                <a16:creationId xmlns:a16="http://schemas.microsoft.com/office/drawing/2014/main" id="{DEB77F27-C307-24BF-E925-5BEEE15325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69"/>
          <a:stretch/>
        </p:blipFill>
        <p:spPr bwMode="auto">
          <a:xfrm>
            <a:off x="5447071" y="1583543"/>
            <a:ext cx="3200941" cy="2131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A8E9F10-C566-4D2A-D37A-A0D76AAF4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516" y="3869391"/>
            <a:ext cx="2920595" cy="213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134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55179" y="448260"/>
            <a:ext cx="8941742" cy="1569660"/>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Profond</a:t>
            </a:r>
            <a:endParaRPr lang="fr-SN" b="1" dirty="0">
              <a:solidFill>
                <a:srgbClr val="FF0000"/>
              </a:solidFill>
              <a:latin typeface="Bell MT" panose="02020503060305020303" pitchFamily="18" charset="77"/>
              <a:cs typeface="Angsana New" panose="02020603050405020304" pitchFamily="18" charset="-34"/>
            </a:endParaRPr>
          </a:p>
          <a:p>
            <a:pPr algn="ctr"/>
            <a:r>
              <a:rPr lang="fr-FR" sz="2400" b="1" dirty="0">
                <a:solidFill>
                  <a:srgbClr val="FF0000"/>
                </a:solidFill>
                <a:latin typeface="Bell MT" panose="02020503060305020303" pitchFamily="18" charset="77"/>
                <a:cs typeface="Angsana New" panose="02020603050405020304" pitchFamily="18" charset="-34"/>
              </a:rPr>
              <a:t>RNN, LSTM</a:t>
            </a:r>
            <a:r>
              <a:rPr lang="fr-FR" b="1" dirty="0">
                <a:solidFill>
                  <a:srgbClr val="FF0000"/>
                </a:solidFill>
                <a:latin typeface="Bell MT" panose="02020503060305020303" pitchFamily="18" charset="77"/>
                <a:cs typeface="Angsana New" panose="02020603050405020304" pitchFamily="18" charset="-34"/>
              </a:rPr>
              <a:t>, </a:t>
            </a:r>
            <a:r>
              <a:rPr lang="fr-FR" sz="2400" b="1" dirty="0">
                <a:solidFill>
                  <a:srgbClr val="FF0000"/>
                </a:solidFill>
                <a:latin typeface="Bell MT" panose="02020503060305020303" pitchFamily="18" charset="77"/>
                <a:cs typeface="Angsana New" panose="02020603050405020304" pitchFamily="18" charset="-34"/>
              </a:rPr>
              <a:t>GRU</a:t>
            </a:r>
            <a:r>
              <a:rPr lang="fr-FR" b="1" dirty="0">
                <a:solidFill>
                  <a:srgbClr val="FF0000"/>
                </a:solidFill>
                <a:latin typeface="Bell MT" panose="02020503060305020303" pitchFamily="18" charset="77"/>
                <a:cs typeface="Angsana New" panose="02020603050405020304" pitchFamily="18" charset="-34"/>
              </a:rPr>
              <a:t>, </a:t>
            </a:r>
            <a:r>
              <a:rPr lang="fr-FR" b="1" dirty="0">
                <a:latin typeface="Bell MT" panose="02020503060305020303" pitchFamily="18" charset="77"/>
                <a:cs typeface="Angsana New" panose="02020603050405020304" pitchFamily="18" charset="-34"/>
              </a:rPr>
              <a:t>TRANSFORMERS</a:t>
            </a: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a:p>
            <a:pPr algn="ctr"/>
            <a:endParaRPr lang="fr-FR" b="1" dirty="0">
              <a:solidFill>
                <a:srgbClr val="FF0000"/>
              </a:solidFill>
              <a:latin typeface="Bell MT" panose="02020503060305020303" pitchFamily="18" charset="77"/>
              <a:cs typeface="Angsana New" panose="02020603050405020304" pitchFamily="18" charset="-34"/>
            </a:endParaRPr>
          </a:p>
        </p:txBody>
      </p:sp>
      <p:sp>
        <p:nvSpPr>
          <p:cNvPr id="2" name="ZoneTexte 1">
            <a:extLst>
              <a:ext uri="{FF2B5EF4-FFF2-40B4-BE49-F238E27FC236}">
                <a16:creationId xmlns:a16="http://schemas.microsoft.com/office/drawing/2014/main" id="{074A9742-43C1-F1F4-1632-1F8DDE9A01E2}"/>
              </a:ext>
            </a:extLst>
          </p:cNvPr>
          <p:cNvSpPr txBox="1"/>
          <p:nvPr/>
        </p:nvSpPr>
        <p:spPr>
          <a:xfrm>
            <a:off x="55179" y="1288009"/>
            <a:ext cx="8941742" cy="954107"/>
          </a:xfrm>
          <a:prstGeom prst="rect">
            <a:avLst/>
          </a:prstGeom>
          <a:noFill/>
        </p:spPr>
        <p:txBody>
          <a:bodyPr wrap="square">
            <a:spAutoFit/>
          </a:bodyPr>
          <a:lstStyle/>
          <a:p>
            <a:r>
              <a:rPr lang="fr-SN" sz="1400" b="1" dirty="0"/>
              <a:t>Encoder-</a:t>
            </a:r>
            <a:r>
              <a:rPr lang="fr-SN" sz="1400" b="1" dirty="0" err="1"/>
              <a:t>Decoder</a:t>
            </a:r>
            <a:r>
              <a:rPr lang="fr-SN" sz="1400" b="1" dirty="0"/>
              <a:t> for Seq2Seq : </a:t>
            </a:r>
            <a:r>
              <a:rPr lang="fr-SN" sz="1400" dirty="0" err="1"/>
              <a:t>take</a:t>
            </a:r>
            <a:r>
              <a:rPr lang="fr-SN" sz="1400" dirty="0"/>
              <a:t> a </a:t>
            </a:r>
            <a:r>
              <a:rPr lang="fr-SN" sz="1400" dirty="0" err="1"/>
              <a:t>sequence</a:t>
            </a:r>
            <a:r>
              <a:rPr lang="fr-SN" sz="1400" dirty="0"/>
              <a:t> of items (</a:t>
            </a:r>
            <a:r>
              <a:rPr lang="fr-SN" sz="1400" dirty="0" err="1"/>
              <a:t>words</a:t>
            </a:r>
            <a:r>
              <a:rPr lang="fr-SN" sz="1400" dirty="0"/>
              <a:t>, </a:t>
            </a:r>
            <a:r>
              <a:rPr lang="fr-SN" sz="1400" dirty="0" err="1"/>
              <a:t>letters</a:t>
            </a:r>
            <a:r>
              <a:rPr lang="fr-SN" sz="1400" dirty="0"/>
              <a:t>,…</a:t>
            </a:r>
            <a:r>
              <a:rPr lang="fr-SN" sz="1400" dirty="0" err="1"/>
              <a:t>etc</a:t>
            </a:r>
            <a:r>
              <a:rPr lang="fr-SN" sz="1400" dirty="0"/>
              <a:t>) and outputs </a:t>
            </a:r>
            <a:r>
              <a:rPr lang="fr-SN" sz="1400" dirty="0" err="1"/>
              <a:t>another</a:t>
            </a:r>
            <a:r>
              <a:rPr lang="fr-SN" sz="1400" dirty="0"/>
              <a:t> </a:t>
            </a:r>
            <a:r>
              <a:rPr lang="fr-SN" sz="1400" dirty="0" err="1"/>
              <a:t>sequence</a:t>
            </a:r>
            <a:r>
              <a:rPr lang="fr-SN" sz="1400" dirty="0"/>
              <a:t> of items</a:t>
            </a:r>
          </a:p>
          <a:p>
            <a:r>
              <a:rPr lang="fr-SN" sz="1400" b="1" dirty="0" err="1"/>
              <a:t>See</a:t>
            </a:r>
            <a:r>
              <a:rPr lang="fr-SN" sz="1400" b="1" dirty="0"/>
              <a:t> </a:t>
            </a:r>
            <a:r>
              <a:rPr lang="fr-SN" sz="1400" b="1" dirty="0" err="1"/>
              <a:t>Embedding</a:t>
            </a:r>
            <a:r>
              <a:rPr lang="fr-SN" sz="1400" b="1" dirty="0"/>
              <a:t> (Word2Vec, CBOW, Skip Gram…) </a:t>
            </a:r>
          </a:p>
          <a:p>
            <a:endParaRPr lang="fr-SN" sz="1400" b="1" dirty="0"/>
          </a:p>
        </p:txBody>
      </p:sp>
      <p:pic>
        <p:nvPicPr>
          <p:cNvPr id="10" name="seq2seq_4.mp4">
            <a:hlinkClick r:id="" action="ppaction://media"/>
            <a:hlinkHover r:id="" action="ppaction://ole?verb=0"/>
            <a:extLst>
              <a:ext uri="{FF2B5EF4-FFF2-40B4-BE49-F238E27FC236}">
                <a16:creationId xmlns:a16="http://schemas.microsoft.com/office/drawing/2014/main" id="{FF3E362E-7579-AD21-075F-288FABCEEE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409" y="2112380"/>
            <a:ext cx="5746532" cy="1536150"/>
          </a:xfrm>
          <a:prstGeom prst="rect">
            <a:avLst/>
          </a:prstGeom>
        </p:spPr>
      </p:pic>
      <p:pic>
        <p:nvPicPr>
          <p:cNvPr id="13" name="seq2seq_6.mp4">
            <a:hlinkClick r:id="" action="ppaction://media"/>
            <a:hlinkHover r:id="" action="ppaction://ole?verb=0"/>
            <a:extLst>
              <a:ext uri="{FF2B5EF4-FFF2-40B4-BE49-F238E27FC236}">
                <a16:creationId xmlns:a16="http://schemas.microsoft.com/office/drawing/2014/main" id="{3E7B19C1-A80C-F4B4-48F9-10AFA199895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481959" y="3420419"/>
            <a:ext cx="5746532" cy="2538051"/>
          </a:xfrm>
          <a:prstGeom prst="rect">
            <a:avLst/>
          </a:prstGeom>
        </p:spPr>
      </p:pic>
    </p:spTree>
    <p:extLst>
      <p:ext uri="{BB962C8B-B14F-4D97-AF65-F5344CB8AC3E}">
        <p14:creationId xmlns:p14="http://schemas.microsoft.com/office/powerpoint/2010/main" val="35087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3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74A9742-43C1-F1F4-1632-1F8DDE9A01E2}"/>
              </a:ext>
            </a:extLst>
          </p:cNvPr>
          <p:cNvSpPr txBox="1"/>
          <p:nvPr/>
        </p:nvSpPr>
        <p:spPr>
          <a:xfrm>
            <a:off x="55178" y="1499944"/>
            <a:ext cx="8941742" cy="738664"/>
          </a:xfrm>
          <a:prstGeom prst="rect">
            <a:avLst/>
          </a:prstGeom>
          <a:noFill/>
        </p:spPr>
        <p:txBody>
          <a:bodyPr wrap="square">
            <a:spAutoFit/>
          </a:bodyPr>
          <a:lstStyle/>
          <a:p>
            <a:endParaRPr lang="fr-SN" sz="1400" b="1" dirty="0"/>
          </a:p>
          <a:p>
            <a:r>
              <a:rPr lang="fr-SN" sz="1400" b="1" dirty="0"/>
              <a:t>Transformers 2017: </a:t>
            </a:r>
            <a:r>
              <a:rPr lang="fr-SN" sz="1400" b="1" dirty="0" err="1"/>
              <a:t>based</a:t>
            </a:r>
            <a:r>
              <a:rPr lang="fr-SN" sz="1400" b="1" dirty="0"/>
              <a:t> on encoder/</a:t>
            </a:r>
            <a:r>
              <a:rPr lang="fr-SN" sz="1400" b="1" dirty="0" err="1"/>
              <a:t>decoder</a:t>
            </a:r>
            <a:r>
              <a:rPr lang="fr-SN" sz="1400" b="1" dirty="0"/>
              <a:t>; not </a:t>
            </a:r>
            <a:r>
              <a:rPr lang="fr-SN" sz="1400" b="1" dirty="0" err="1"/>
              <a:t>reccurent</a:t>
            </a:r>
            <a:r>
              <a:rPr lang="fr-SN" sz="1400" b="1" dirty="0"/>
              <a:t>  but </a:t>
            </a:r>
            <a:r>
              <a:rPr lang="fr-SN" sz="1400" b="1" dirty="0" err="1"/>
              <a:t>sequential</a:t>
            </a:r>
            <a:r>
              <a:rPr lang="fr-SN" sz="1400" b="1" dirty="0"/>
              <a:t> (</a:t>
            </a:r>
            <a:r>
              <a:rPr lang="fr-SN" sz="1400" b="1" dirty="0">
                <a:sym typeface="Wingdings" pitchFamily="2" charset="2"/>
              </a:rPr>
              <a:t> </a:t>
            </a:r>
            <a:r>
              <a:rPr lang="fr-SN" sz="1400" b="1" dirty="0" err="1"/>
              <a:t>parallelization</a:t>
            </a:r>
            <a:r>
              <a:rPr lang="fr-SN" sz="1400" b="1" dirty="0"/>
              <a:t>, GPU)</a:t>
            </a:r>
          </a:p>
          <a:p>
            <a:endParaRPr lang="fr-SN" sz="1400" b="1" dirty="0"/>
          </a:p>
        </p:txBody>
      </p:sp>
      <p:pic>
        <p:nvPicPr>
          <p:cNvPr id="2052" name="Picture 4">
            <a:extLst>
              <a:ext uri="{FF2B5EF4-FFF2-40B4-BE49-F238E27FC236}">
                <a16:creationId xmlns:a16="http://schemas.microsoft.com/office/drawing/2014/main" id="{6542E8E0-E26B-8C3C-B386-3D7B254F65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9" t="5514" r="1538" b="5916"/>
          <a:stretch/>
        </p:blipFill>
        <p:spPr bwMode="auto">
          <a:xfrm>
            <a:off x="314642" y="3403278"/>
            <a:ext cx="8378337" cy="24419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E97EAB55-C23A-5867-A014-0C42CD5C4ECB}"/>
              </a:ext>
            </a:extLst>
          </p:cNvPr>
          <p:cNvPicPr>
            <a:picLocks noChangeAspect="1"/>
          </p:cNvPicPr>
          <p:nvPr/>
        </p:nvPicPr>
        <p:blipFill rotWithShape="1">
          <a:blip r:embed="rId3"/>
          <a:srcRect t="22117"/>
          <a:stretch/>
        </p:blipFill>
        <p:spPr>
          <a:xfrm>
            <a:off x="147080" y="2629990"/>
            <a:ext cx="8849841" cy="609641"/>
          </a:xfrm>
          <a:prstGeom prst="rect">
            <a:avLst/>
          </a:prstGeom>
        </p:spPr>
      </p:pic>
      <p:sp>
        <p:nvSpPr>
          <p:cNvPr id="3" name="Rectangle 2">
            <a:extLst>
              <a:ext uri="{FF2B5EF4-FFF2-40B4-BE49-F238E27FC236}">
                <a16:creationId xmlns:a16="http://schemas.microsoft.com/office/drawing/2014/main" id="{4D844DC1-A23B-1BB0-69D8-AA8BF1CD4420}"/>
              </a:ext>
            </a:extLst>
          </p:cNvPr>
          <p:cNvSpPr/>
          <p:nvPr/>
        </p:nvSpPr>
        <p:spPr>
          <a:xfrm>
            <a:off x="-179615" y="910289"/>
            <a:ext cx="9380765" cy="120032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LLM </a:t>
            </a:r>
          </a:p>
          <a:p>
            <a:pPr algn="ctr"/>
            <a:r>
              <a:rPr lang="fr-FR" b="1" dirty="0">
                <a:solidFill>
                  <a:srgbClr val="FF0000"/>
                </a:solidFill>
                <a:latin typeface="Bell MT" panose="02020503060305020303" pitchFamily="18" charset="77"/>
                <a:cs typeface="Angsana New" panose="02020603050405020304" pitchFamily="18" charset="-34"/>
              </a:rPr>
              <a:t>GPT: </a:t>
            </a:r>
            <a:r>
              <a:rPr lang="fr-SN" b="1" dirty="0" err="1">
                <a:solidFill>
                  <a:srgbClr val="FF0000"/>
                </a:solidFill>
                <a:latin typeface="Bell MT" panose="02020503060305020303" pitchFamily="18" charset="77"/>
                <a:cs typeface="Angsana New" panose="02020603050405020304" pitchFamily="18" charset="-34"/>
              </a:rPr>
              <a:t>Generative</a:t>
            </a:r>
            <a:r>
              <a:rPr lang="fr-SN" b="1" dirty="0">
                <a:solidFill>
                  <a:srgbClr val="FF0000"/>
                </a:solidFill>
                <a:latin typeface="Bell MT" panose="02020503060305020303" pitchFamily="18" charset="77"/>
                <a:cs typeface="Angsana New" panose="02020603050405020304" pitchFamily="18" charset="-34"/>
              </a:rPr>
              <a:t> Pre-</a:t>
            </a:r>
            <a:r>
              <a:rPr lang="fr-SN" b="1" dirty="0" err="1">
                <a:solidFill>
                  <a:srgbClr val="FF0000"/>
                </a:solidFill>
                <a:latin typeface="Bell MT" panose="02020503060305020303" pitchFamily="18" charset="77"/>
                <a:cs typeface="Angsana New" panose="02020603050405020304" pitchFamily="18" charset="-34"/>
              </a:rPr>
              <a:t>trained</a:t>
            </a:r>
            <a:r>
              <a:rPr lang="fr-SN" b="1" dirty="0">
                <a:solidFill>
                  <a:srgbClr val="FF0000"/>
                </a:solidFill>
                <a:latin typeface="Bell MT" panose="02020503060305020303" pitchFamily="18" charset="77"/>
                <a:cs typeface="Angsana New" panose="02020603050405020304" pitchFamily="18" charset="-34"/>
              </a:rPr>
              <a:t> Transformer - Mécanismes d’apprentissage</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1916722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74A9742-43C1-F1F4-1632-1F8DDE9A01E2}"/>
              </a:ext>
            </a:extLst>
          </p:cNvPr>
          <p:cNvSpPr txBox="1"/>
          <p:nvPr/>
        </p:nvSpPr>
        <p:spPr>
          <a:xfrm>
            <a:off x="55179" y="1683577"/>
            <a:ext cx="8941742" cy="1754326"/>
          </a:xfrm>
          <a:prstGeom prst="rect">
            <a:avLst/>
          </a:prstGeom>
          <a:noFill/>
        </p:spPr>
        <p:txBody>
          <a:bodyPr wrap="square">
            <a:spAutoFit/>
          </a:bodyPr>
          <a:lstStyle/>
          <a:p>
            <a:r>
              <a:rPr lang="fr-SN" b="1" dirty="0"/>
              <a:t>GPT1 12 attention </a:t>
            </a:r>
            <a:r>
              <a:rPr lang="fr-SN" b="1" dirty="0" err="1"/>
              <a:t>heads</a:t>
            </a:r>
            <a:r>
              <a:rPr lang="fr-SN" b="1" dirty="0"/>
              <a:t>, 12 </a:t>
            </a:r>
            <a:r>
              <a:rPr lang="fr-SN" b="1" dirty="0" err="1"/>
              <a:t>decoders</a:t>
            </a:r>
            <a:r>
              <a:rPr lang="fr-SN" b="1" dirty="0"/>
              <a:t> </a:t>
            </a:r>
            <a:r>
              <a:rPr lang="fr-SN" b="1" dirty="0" err="1"/>
              <a:t>layers</a:t>
            </a:r>
            <a:r>
              <a:rPr lang="fr-SN" b="1" dirty="0"/>
              <a:t>,  117 millions de </a:t>
            </a:r>
            <a:r>
              <a:rPr lang="fr-SN" b="1" dirty="0" err="1"/>
              <a:t>parameters</a:t>
            </a:r>
            <a:r>
              <a:rPr lang="fr-SN" b="1" dirty="0"/>
              <a:t>, 4,6 Gb data (books)</a:t>
            </a:r>
          </a:p>
          <a:p>
            <a:r>
              <a:rPr lang="fr-SN" b="1" dirty="0"/>
              <a:t>50.257 </a:t>
            </a:r>
            <a:r>
              <a:rPr lang="fr-SN" b="1" dirty="0" err="1"/>
              <a:t>tokens</a:t>
            </a:r>
            <a:r>
              <a:rPr lang="fr-SN" b="1" dirty="0"/>
              <a:t> </a:t>
            </a:r>
            <a:r>
              <a:rPr lang="fr-SN" b="1" dirty="0" err="1"/>
              <a:t>with</a:t>
            </a:r>
            <a:r>
              <a:rPr lang="fr-SN" b="1" dirty="0"/>
              <a:t> </a:t>
            </a:r>
            <a:r>
              <a:rPr lang="fr-SN" b="1" dirty="0" err="1"/>
              <a:t>number</a:t>
            </a:r>
            <a:r>
              <a:rPr lang="fr-SN" b="1" dirty="0"/>
              <a:t> (</a:t>
            </a:r>
            <a:r>
              <a:rPr lang="fr-SN" b="1" dirty="0" err="1"/>
              <a:t>vector</a:t>
            </a:r>
            <a:r>
              <a:rPr lang="fr-SN" b="1" dirty="0"/>
              <a:t>) </a:t>
            </a:r>
            <a:r>
              <a:rPr lang="fr-SN" b="1" dirty="0">
                <a:sym typeface="Wingdings" pitchFamily="2" charset="2"/>
              </a:rPr>
              <a:t> </a:t>
            </a:r>
            <a:r>
              <a:rPr lang="fr-SN" b="1" dirty="0" err="1">
                <a:sym typeface="Wingdings" pitchFamily="2" charset="2"/>
              </a:rPr>
              <a:t>tokens</a:t>
            </a:r>
            <a:r>
              <a:rPr lang="fr-SN" b="1" dirty="0">
                <a:sym typeface="Wingdings" pitchFamily="2" charset="2"/>
              </a:rPr>
              <a:t> are </a:t>
            </a:r>
            <a:r>
              <a:rPr lang="fr-SN" b="1" dirty="0" err="1">
                <a:sym typeface="Wingdings" pitchFamily="2" charset="2"/>
              </a:rPr>
              <a:t>embedded</a:t>
            </a:r>
            <a:r>
              <a:rPr lang="fr-SN" b="1" dirty="0">
                <a:sym typeface="Wingdings" pitchFamily="2" charset="2"/>
              </a:rPr>
              <a:t> </a:t>
            </a:r>
            <a:r>
              <a:rPr lang="fr-SN" b="1" dirty="0" err="1">
                <a:sym typeface="Wingdings" pitchFamily="2" charset="2"/>
              </a:rPr>
              <a:t>into</a:t>
            </a:r>
            <a:r>
              <a:rPr lang="fr-SN" b="1" dirty="0">
                <a:sym typeface="Wingdings" pitchFamily="2" charset="2"/>
              </a:rPr>
              <a:t> a </a:t>
            </a:r>
            <a:r>
              <a:rPr lang="fr-SN" b="1" dirty="0"/>
              <a:t>768 dimensions </a:t>
            </a:r>
            <a:r>
              <a:rPr lang="fr-SN" b="1" dirty="0" err="1"/>
              <a:t>floating</a:t>
            </a:r>
            <a:r>
              <a:rPr lang="fr-SN" b="1" dirty="0"/>
              <a:t> </a:t>
            </a:r>
            <a:r>
              <a:rPr lang="fr-SN" b="1" dirty="0" err="1"/>
              <a:t>vector</a:t>
            </a:r>
            <a:r>
              <a:rPr lang="fr-SN" b="1" dirty="0"/>
              <a:t> </a:t>
            </a:r>
            <a:r>
              <a:rPr lang="fr-SN" b="1" dirty="0">
                <a:sym typeface="Wingdings" pitchFamily="2" charset="2"/>
              </a:rPr>
              <a:t> Attention </a:t>
            </a:r>
            <a:r>
              <a:rPr lang="fr-SN" b="1" dirty="0" err="1">
                <a:sym typeface="Wingdings" pitchFamily="2" charset="2"/>
              </a:rPr>
              <a:t>heads</a:t>
            </a:r>
            <a:r>
              <a:rPr lang="fr-SN" b="1" dirty="0">
                <a:sym typeface="Wingdings" pitchFamily="2" charset="2"/>
              </a:rPr>
              <a:t> &amp; </a:t>
            </a:r>
            <a:r>
              <a:rPr lang="fr-SN" b="1" dirty="0" err="1">
                <a:sym typeface="Wingdings" pitchFamily="2" charset="2"/>
              </a:rPr>
              <a:t>feedforward</a:t>
            </a:r>
            <a:r>
              <a:rPr lang="fr-SN" b="1" dirty="0">
                <a:sym typeface="Wingdings" pitchFamily="2" charset="2"/>
              </a:rPr>
              <a:t> 12 times   output </a:t>
            </a:r>
            <a:r>
              <a:rPr lang="fr-SN" b="1" dirty="0" err="1">
                <a:sym typeface="Wingdings" pitchFamily="2" charset="2"/>
              </a:rPr>
              <a:t>vector</a:t>
            </a:r>
            <a:r>
              <a:rPr lang="fr-SN" b="1" dirty="0">
                <a:sym typeface="Wingdings" pitchFamily="2" charset="2"/>
              </a:rPr>
              <a:t> of </a:t>
            </a:r>
            <a:r>
              <a:rPr lang="fr-SN" b="1" dirty="0"/>
              <a:t>50.257 </a:t>
            </a:r>
            <a:r>
              <a:rPr lang="fr-SN" b="1" dirty="0" err="1"/>
              <a:t>tokens</a:t>
            </a:r>
            <a:r>
              <a:rPr lang="fr-SN" b="1" dirty="0"/>
              <a:t> </a:t>
            </a:r>
            <a:r>
              <a:rPr lang="fr-SN" b="1" dirty="0" err="1"/>
              <a:t>with</a:t>
            </a:r>
            <a:r>
              <a:rPr lang="fr-SN" b="1" dirty="0"/>
              <a:t> </a:t>
            </a:r>
            <a:r>
              <a:rPr lang="fr-SN" b="1" dirty="0" err="1"/>
              <a:t>probabilities</a:t>
            </a:r>
            <a:r>
              <a:rPr lang="fr-SN" b="1" dirty="0"/>
              <a:t>….</a:t>
            </a:r>
          </a:p>
          <a:p>
            <a:endParaRPr lang="fr-SN" b="1" dirty="0"/>
          </a:p>
        </p:txBody>
      </p:sp>
      <p:pic>
        <p:nvPicPr>
          <p:cNvPr id="5122" name="Picture 2">
            <a:extLst>
              <a:ext uri="{FF2B5EF4-FFF2-40B4-BE49-F238E27FC236}">
                <a16:creationId xmlns:a16="http://schemas.microsoft.com/office/drawing/2014/main" id="{BCF8724A-B5F5-E691-ED85-7A1CBAC632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5" t="2564" r="8470" b="5840"/>
          <a:stretch/>
        </p:blipFill>
        <p:spPr bwMode="auto">
          <a:xfrm>
            <a:off x="1402390" y="3345076"/>
            <a:ext cx="5517931" cy="33417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1442F9-D985-05A4-6D9C-C338D89A264D}"/>
              </a:ext>
            </a:extLst>
          </p:cNvPr>
          <p:cNvSpPr/>
          <p:nvPr/>
        </p:nvSpPr>
        <p:spPr>
          <a:xfrm>
            <a:off x="-179615" y="910289"/>
            <a:ext cx="9380765" cy="120032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LLM </a:t>
            </a:r>
          </a:p>
          <a:p>
            <a:pPr algn="ctr"/>
            <a:r>
              <a:rPr lang="fr-FR" b="1" dirty="0">
                <a:solidFill>
                  <a:srgbClr val="FF0000"/>
                </a:solidFill>
                <a:latin typeface="Bell MT" panose="02020503060305020303" pitchFamily="18" charset="77"/>
                <a:cs typeface="Angsana New" panose="02020603050405020304" pitchFamily="18" charset="-34"/>
              </a:rPr>
              <a:t>GPT: </a:t>
            </a:r>
            <a:r>
              <a:rPr lang="fr-SN" b="1" dirty="0" err="1">
                <a:solidFill>
                  <a:srgbClr val="FF0000"/>
                </a:solidFill>
                <a:latin typeface="Bell MT" panose="02020503060305020303" pitchFamily="18" charset="77"/>
                <a:cs typeface="Angsana New" panose="02020603050405020304" pitchFamily="18" charset="-34"/>
              </a:rPr>
              <a:t>Generative</a:t>
            </a:r>
            <a:r>
              <a:rPr lang="fr-SN" b="1" dirty="0">
                <a:solidFill>
                  <a:srgbClr val="FF0000"/>
                </a:solidFill>
                <a:latin typeface="Bell MT" panose="02020503060305020303" pitchFamily="18" charset="77"/>
                <a:cs typeface="Angsana New" panose="02020603050405020304" pitchFamily="18" charset="-34"/>
              </a:rPr>
              <a:t> Pre-</a:t>
            </a:r>
            <a:r>
              <a:rPr lang="fr-SN" b="1" dirty="0" err="1">
                <a:solidFill>
                  <a:srgbClr val="FF0000"/>
                </a:solidFill>
                <a:latin typeface="Bell MT" panose="02020503060305020303" pitchFamily="18" charset="77"/>
                <a:cs typeface="Angsana New" panose="02020603050405020304" pitchFamily="18" charset="-34"/>
              </a:rPr>
              <a:t>trained</a:t>
            </a:r>
            <a:r>
              <a:rPr lang="fr-SN" b="1" dirty="0">
                <a:solidFill>
                  <a:srgbClr val="FF0000"/>
                </a:solidFill>
                <a:latin typeface="Bell MT" panose="02020503060305020303" pitchFamily="18" charset="77"/>
                <a:cs typeface="Angsana New" panose="02020603050405020304" pitchFamily="18" charset="-34"/>
              </a:rPr>
              <a:t> Transformer - Mécanismes d’apprentissage</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89504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74A9742-43C1-F1F4-1632-1F8DDE9A01E2}"/>
              </a:ext>
            </a:extLst>
          </p:cNvPr>
          <p:cNvSpPr txBox="1"/>
          <p:nvPr/>
        </p:nvSpPr>
        <p:spPr>
          <a:xfrm>
            <a:off x="55179" y="1683577"/>
            <a:ext cx="8941742" cy="1754326"/>
          </a:xfrm>
          <a:prstGeom prst="rect">
            <a:avLst/>
          </a:prstGeom>
          <a:noFill/>
        </p:spPr>
        <p:txBody>
          <a:bodyPr wrap="square">
            <a:spAutoFit/>
          </a:bodyPr>
          <a:lstStyle/>
          <a:p>
            <a:r>
              <a:rPr lang="fr-SN" b="1" dirty="0"/>
              <a:t>GPT1 12 attention </a:t>
            </a:r>
            <a:r>
              <a:rPr lang="fr-SN" b="1" dirty="0" err="1"/>
              <a:t>heads</a:t>
            </a:r>
            <a:r>
              <a:rPr lang="fr-SN" b="1" dirty="0"/>
              <a:t>, 12 </a:t>
            </a:r>
            <a:r>
              <a:rPr lang="fr-SN" b="1" dirty="0" err="1"/>
              <a:t>decoders</a:t>
            </a:r>
            <a:r>
              <a:rPr lang="fr-SN" b="1" dirty="0"/>
              <a:t> </a:t>
            </a:r>
            <a:r>
              <a:rPr lang="fr-SN" b="1" dirty="0" err="1"/>
              <a:t>layers</a:t>
            </a:r>
            <a:r>
              <a:rPr lang="fr-SN" b="1" dirty="0"/>
              <a:t>,  117 millions de </a:t>
            </a:r>
            <a:r>
              <a:rPr lang="fr-SN" b="1" dirty="0" err="1"/>
              <a:t>parameters</a:t>
            </a:r>
            <a:r>
              <a:rPr lang="fr-SN" b="1" dirty="0"/>
              <a:t>, 4,6 Gb data (books)</a:t>
            </a:r>
          </a:p>
          <a:p>
            <a:r>
              <a:rPr lang="fr-SN" b="1" dirty="0"/>
              <a:t>50.257 </a:t>
            </a:r>
            <a:r>
              <a:rPr lang="fr-SN" b="1" dirty="0" err="1"/>
              <a:t>tokens</a:t>
            </a:r>
            <a:r>
              <a:rPr lang="fr-SN" b="1" dirty="0"/>
              <a:t> </a:t>
            </a:r>
            <a:r>
              <a:rPr lang="fr-SN" b="1" dirty="0" err="1"/>
              <a:t>with</a:t>
            </a:r>
            <a:r>
              <a:rPr lang="fr-SN" b="1" dirty="0"/>
              <a:t> </a:t>
            </a:r>
            <a:r>
              <a:rPr lang="fr-SN" b="1" dirty="0" err="1"/>
              <a:t>number</a:t>
            </a:r>
            <a:r>
              <a:rPr lang="fr-SN" b="1" dirty="0"/>
              <a:t> (</a:t>
            </a:r>
            <a:r>
              <a:rPr lang="fr-SN" b="1" dirty="0" err="1"/>
              <a:t>vector</a:t>
            </a:r>
            <a:r>
              <a:rPr lang="fr-SN" b="1" dirty="0"/>
              <a:t>) </a:t>
            </a:r>
            <a:r>
              <a:rPr lang="fr-SN" b="1" dirty="0">
                <a:sym typeface="Wingdings" pitchFamily="2" charset="2"/>
              </a:rPr>
              <a:t> </a:t>
            </a:r>
            <a:r>
              <a:rPr lang="fr-SN" b="1" dirty="0" err="1">
                <a:sym typeface="Wingdings" pitchFamily="2" charset="2"/>
              </a:rPr>
              <a:t>tokens</a:t>
            </a:r>
            <a:r>
              <a:rPr lang="fr-SN" b="1" dirty="0">
                <a:sym typeface="Wingdings" pitchFamily="2" charset="2"/>
              </a:rPr>
              <a:t> are </a:t>
            </a:r>
            <a:r>
              <a:rPr lang="fr-SN" b="1" dirty="0" err="1">
                <a:sym typeface="Wingdings" pitchFamily="2" charset="2"/>
              </a:rPr>
              <a:t>embedded</a:t>
            </a:r>
            <a:r>
              <a:rPr lang="fr-SN" b="1" dirty="0">
                <a:sym typeface="Wingdings" pitchFamily="2" charset="2"/>
              </a:rPr>
              <a:t> </a:t>
            </a:r>
            <a:r>
              <a:rPr lang="fr-SN" b="1" dirty="0" err="1">
                <a:sym typeface="Wingdings" pitchFamily="2" charset="2"/>
              </a:rPr>
              <a:t>into</a:t>
            </a:r>
            <a:r>
              <a:rPr lang="fr-SN" b="1" dirty="0">
                <a:sym typeface="Wingdings" pitchFamily="2" charset="2"/>
              </a:rPr>
              <a:t> a </a:t>
            </a:r>
            <a:r>
              <a:rPr lang="fr-SN" b="1" dirty="0"/>
              <a:t>768 dimensions </a:t>
            </a:r>
            <a:r>
              <a:rPr lang="fr-SN" b="1" dirty="0" err="1"/>
              <a:t>floating</a:t>
            </a:r>
            <a:r>
              <a:rPr lang="fr-SN" b="1" dirty="0"/>
              <a:t> </a:t>
            </a:r>
            <a:r>
              <a:rPr lang="fr-SN" b="1" dirty="0" err="1"/>
              <a:t>vector</a:t>
            </a:r>
            <a:r>
              <a:rPr lang="fr-SN" b="1" dirty="0"/>
              <a:t> </a:t>
            </a:r>
            <a:r>
              <a:rPr lang="fr-SN" b="1" dirty="0">
                <a:sym typeface="Wingdings" pitchFamily="2" charset="2"/>
              </a:rPr>
              <a:t> Attention </a:t>
            </a:r>
            <a:r>
              <a:rPr lang="fr-SN" b="1" dirty="0" err="1">
                <a:sym typeface="Wingdings" pitchFamily="2" charset="2"/>
              </a:rPr>
              <a:t>heads</a:t>
            </a:r>
            <a:r>
              <a:rPr lang="fr-SN" b="1" dirty="0">
                <a:sym typeface="Wingdings" pitchFamily="2" charset="2"/>
              </a:rPr>
              <a:t> &amp; </a:t>
            </a:r>
            <a:r>
              <a:rPr lang="fr-SN" b="1" dirty="0" err="1">
                <a:sym typeface="Wingdings" pitchFamily="2" charset="2"/>
              </a:rPr>
              <a:t>feedforward</a:t>
            </a:r>
            <a:r>
              <a:rPr lang="fr-SN" b="1" dirty="0">
                <a:sym typeface="Wingdings" pitchFamily="2" charset="2"/>
              </a:rPr>
              <a:t> 12 times   output </a:t>
            </a:r>
            <a:r>
              <a:rPr lang="fr-SN" b="1" dirty="0" err="1">
                <a:sym typeface="Wingdings" pitchFamily="2" charset="2"/>
              </a:rPr>
              <a:t>vector</a:t>
            </a:r>
            <a:r>
              <a:rPr lang="fr-SN" b="1" dirty="0">
                <a:sym typeface="Wingdings" pitchFamily="2" charset="2"/>
              </a:rPr>
              <a:t> of </a:t>
            </a:r>
            <a:r>
              <a:rPr lang="fr-SN" b="1" dirty="0"/>
              <a:t>50.257 </a:t>
            </a:r>
            <a:r>
              <a:rPr lang="fr-SN" b="1" dirty="0" err="1"/>
              <a:t>tokens</a:t>
            </a:r>
            <a:r>
              <a:rPr lang="fr-SN" b="1" dirty="0"/>
              <a:t> </a:t>
            </a:r>
            <a:r>
              <a:rPr lang="fr-SN" b="1" dirty="0" err="1"/>
              <a:t>with</a:t>
            </a:r>
            <a:r>
              <a:rPr lang="fr-SN" b="1" dirty="0"/>
              <a:t> </a:t>
            </a:r>
            <a:r>
              <a:rPr lang="fr-SN" b="1" dirty="0" err="1"/>
              <a:t>probabilities</a:t>
            </a:r>
            <a:r>
              <a:rPr lang="fr-SN" b="1" dirty="0"/>
              <a:t>….</a:t>
            </a:r>
          </a:p>
          <a:p>
            <a:endParaRPr lang="fr-SN" b="1" dirty="0"/>
          </a:p>
        </p:txBody>
      </p:sp>
      <p:pic>
        <p:nvPicPr>
          <p:cNvPr id="5126" name="Picture 6">
            <a:extLst>
              <a:ext uri="{FF2B5EF4-FFF2-40B4-BE49-F238E27FC236}">
                <a16:creationId xmlns:a16="http://schemas.microsoft.com/office/drawing/2014/main" id="{547A31D2-0ED0-7417-6312-7BFDCE42F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57" y="3090164"/>
            <a:ext cx="7504387" cy="33144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BB85C4-97F3-FD66-7B13-E844F6D5C46B}"/>
              </a:ext>
            </a:extLst>
          </p:cNvPr>
          <p:cNvSpPr/>
          <p:nvPr/>
        </p:nvSpPr>
        <p:spPr>
          <a:xfrm>
            <a:off x="-179615" y="910289"/>
            <a:ext cx="9380765" cy="120032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LLM </a:t>
            </a:r>
          </a:p>
          <a:p>
            <a:pPr algn="ctr"/>
            <a:r>
              <a:rPr lang="fr-FR" b="1" dirty="0">
                <a:solidFill>
                  <a:srgbClr val="FF0000"/>
                </a:solidFill>
                <a:latin typeface="Bell MT" panose="02020503060305020303" pitchFamily="18" charset="77"/>
                <a:cs typeface="Angsana New" panose="02020603050405020304" pitchFamily="18" charset="-34"/>
              </a:rPr>
              <a:t>GPT: </a:t>
            </a:r>
            <a:r>
              <a:rPr lang="fr-SN" b="1" dirty="0" err="1">
                <a:solidFill>
                  <a:srgbClr val="FF0000"/>
                </a:solidFill>
                <a:latin typeface="Bell MT" panose="02020503060305020303" pitchFamily="18" charset="77"/>
                <a:cs typeface="Angsana New" panose="02020603050405020304" pitchFamily="18" charset="-34"/>
              </a:rPr>
              <a:t>Generative</a:t>
            </a:r>
            <a:r>
              <a:rPr lang="fr-SN" b="1" dirty="0">
                <a:solidFill>
                  <a:srgbClr val="FF0000"/>
                </a:solidFill>
                <a:latin typeface="Bell MT" panose="02020503060305020303" pitchFamily="18" charset="77"/>
                <a:cs typeface="Angsana New" panose="02020603050405020304" pitchFamily="18" charset="-34"/>
              </a:rPr>
              <a:t> Pre-</a:t>
            </a:r>
            <a:r>
              <a:rPr lang="fr-SN" b="1" dirty="0" err="1">
                <a:solidFill>
                  <a:srgbClr val="FF0000"/>
                </a:solidFill>
                <a:latin typeface="Bell MT" panose="02020503060305020303" pitchFamily="18" charset="77"/>
                <a:cs typeface="Angsana New" panose="02020603050405020304" pitchFamily="18" charset="-34"/>
              </a:rPr>
              <a:t>trained</a:t>
            </a:r>
            <a:r>
              <a:rPr lang="fr-SN" b="1" dirty="0">
                <a:solidFill>
                  <a:srgbClr val="FF0000"/>
                </a:solidFill>
                <a:latin typeface="Bell MT" panose="02020503060305020303" pitchFamily="18" charset="77"/>
                <a:cs typeface="Angsana New" panose="02020603050405020304" pitchFamily="18" charset="-34"/>
              </a:rPr>
              <a:t> Transformer - Mécanismes d’apprentissage</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20304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1- </a:t>
            </a:r>
            <a:r>
              <a:rPr lang="fr-FR" sz="3200" dirty="0">
                <a:solidFill>
                  <a:schemeClr val="tx1"/>
                </a:solidFill>
                <a:cs typeface="ＭＳ Ｐゴシック" charset="0"/>
              </a:rPr>
              <a:t>Introduction(1/13)</a:t>
            </a:r>
          </a:p>
        </p:txBody>
      </p:sp>
      <p:sp>
        <p:nvSpPr>
          <p:cNvPr id="2253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70000"/>
              </a:lnSpc>
              <a:buClrTx/>
              <a:buFont typeface="Century Gothic" charset="0"/>
              <a:buAutoNum type="arabicPeriod"/>
            </a:pPr>
            <a:r>
              <a:rPr lang="fr-FR" altLang="x-none" b="1">
                <a:solidFill>
                  <a:srgbClr val="595959"/>
                </a:solidFill>
                <a:ea typeface="MS PGothic" charset="-128"/>
              </a:rPr>
              <a:t>Définitions (1/4)</a:t>
            </a:r>
          </a:p>
          <a:p>
            <a:pPr marL="342900" indent="-342900">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x-none" sz="1500">
                <a:solidFill>
                  <a:srgbClr val="595959"/>
                </a:solidFill>
                <a:ea typeface="MS PGothic" charset="-128"/>
              </a:rPr>
              <a:t>Il n</a:t>
            </a:r>
            <a:r>
              <a:rPr lang="fr-SN" altLang="fr-FR" sz="1500">
                <a:solidFill>
                  <a:srgbClr val="595959"/>
                </a:solidFill>
                <a:ea typeface="MS PGothic" charset="-128"/>
              </a:rPr>
              <a:t>’</a:t>
            </a:r>
            <a:r>
              <a:rPr lang="fr-SN" altLang="x-none" sz="1500">
                <a:solidFill>
                  <a:srgbClr val="595959"/>
                </a:solidFill>
                <a:ea typeface="MS PGothic" charset="-128"/>
              </a:rPr>
              <a:t>existe pas vraiment de consensus sur la déﬁnition du terme </a:t>
            </a:r>
            <a:r>
              <a:rPr lang="fr-SN" altLang="fr-FR" sz="1500">
                <a:solidFill>
                  <a:srgbClr val="595959"/>
                </a:solidFill>
                <a:ea typeface="MS PGothic" charset="-128"/>
              </a:rPr>
              <a:t>“</a:t>
            </a:r>
            <a:r>
              <a:rPr lang="fr-SN" altLang="x-none" sz="1500">
                <a:solidFill>
                  <a:srgbClr val="595959"/>
                </a:solidFill>
                <a:ea typeface="MS PGothic" charset="-128"/>
              </a:rPr>
              <a:t>intelligence  artiﬁcielle</a:t>
            </a:r>
            <a:r>
              <a:rPr lang="fr-SN" altLang="fr-FR" sz="1500">
                <a:solidFill>
                  <a:srgbClr val="595959"/>
                </a:solidFill>
                <a:ea typeface="MS PGothic" charset="-128"/>
              </a:rPr>
              <a:t>”</a:t>
            </a:r>
            <a:r>
              <a:rPr lang="fr-SN" altLang="x-none" sz="1500">
                <a:solidFill>
                  <a:srgbClr val="595959"/>
                </a:solidFill>
                <a:ea typeface="MS PGothic" charset="-128"/>
              </a:rPr>
              <a:t>(il n</a:t>
            </a:r>
            <a:r>
              <a:rPr lang="fr-SN" altLang="fr-FR" sz="1500">
                <a:solidFill>
                  <a:srgbClr val="595959"/>
                </a:solidFill>
                <a:ea typeface="MS PGothic" charset="-128"/>
              </a:rPr>
              <a:t>’</a:t>
            </a:r>
            <a:r>
              <a:rPr lang="fr-SN" altLang="x-none" sz="1500">
                <a:solidFill>
                  <a:srgbClr val="595959"/>
                </a:solidFill>
                <a:ea typeface="MS PGothic" charset="-128"/>
              </a:rPr>
              <a:t>y en a même pas sur le terme </a:t>
            </a:r>
            <a:r>
              <a:rPr lang="fr-SN" altLang="fr-FR" sz="1500">
                <a:solidFill>
                  <a:srgbClr val="595959"/>
                </a:solidFill>
                <a:ea typeface="MS PGothic" charset="-128"/>
              </a:rPr>
              <a:t>“</a:t>
            </a:r>
            <a:r>
              <a:rPr lang="fr-SN" altLang="x-none" sz="1500">
                <a:solidFill>
                  <a:srgbClr val="595959"/>
                </a:solidFill>
                <a:ea typeface="MS PGothic" charset="-128"/>
              </a:rPr>
              <a:t>intelligence</a:t>
            </a:r>
            <a:r>
              <a:rPr lang="fr-SN" altLang="fr-FR" sz="1500">
                <a:solidFill>
                  <a:srgbClr val="595959"/>
                </a:solidFill>
                <a:ea typeface="MS PGothic" charset="-128"/>
              </a:rPr>
              <a:t>”</a:t>
            </a:r>
            <a:r>
              <a:rPr lang="fr-SN" altLang="x-none" sz="1500">
                <a:solidFill>
                  <a:srgbClr val="595959"/>
                </a:solidFill>
                <a:ea typeface="MS PGothic" charset="-128"/>
              </a:rPr>
              <a:t> ! ).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x-none" sz="1500" b="1">
                <a:solidFill>
                  <a:srgbClr val="595959"/>
                </a:solidFill>
                <a:ea typeface="MS PGothic" charset="-128"/>
              </a:rPr>
              <a:t>Pour vous qu</a:t>
            </a:r>
            <a:r>
              <a:rPr lang="fr-SN" altLang="fr-FR" sz="1500" b="1">
                <a:solidFill>
                  <a:srgbClr val="595959"/>
                </a:solidFill>
                <a:ea typeface="MS PGothic" charset="-128"/>
              </a:rPr>
              <a:t>’</a:t>
            </a:r>
            <a:r>
              <a:rPr lang="fr-SN" altLang="x-none" sz="1500" b="1">
                <a:solidFill>
                  <a:srgbClr val="595959"/>
                </a:solidFill>
                <a:ea typeface="MS PGothic" charset="-128"/>
              </a:rPr>
              <a:t>est ce que l</a:t>
            </a:r>
            <a:r>
              <a:rPr lang="fr-SN" altLang="fr-FR" sz="1500" b="1">
                <a:solidFill>
                  <a:srgbClr val="595959"/>
                </a:solidFill>
                <a:ea typeface="MS PGothic" charset="-128"/>
              </a:rPr>
              <a:t>’</a:t>
            </a:r>
            <a:r>
              <a:rPr lang="fr-SN" altLang="x-none" sz="1500" b="1">
                <a:solidFill>
                  <a:srgbClr val="595959"/>
                </a:solidFill>
                <a:ea typeface="MS PGothic" charset="-128"/>
              </a:rPr>
              <a:t>intelligence?</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p:txBody>
      </p:sp>
      <p:sp>
        <p:nvSpPr>
          <p:cNvPr id="2253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092A21C8-17BD-354F-88FB-2140BC68DA1C}" type="slidenum">
              <a:rPr lang="en-US" altLang="x-none" sz="800">
                <a:solidFill>
                  <a:srgbClr val="595959"/>
                </a:solidFill>
              </a:rPr>
              <a:pPr eaLnBrk="1" hangingPunct="1"/>
              <a:t>3</a:t>
            </a:fld>
            <a:endParaRPr lang="en-US" altLang="x-none" sz="800">
              <a:solidFill>
                <a:srgbClr val="595959"/>
              </a:solidFill>
            </a:endParaRPr>
          </a:p>
        </p:txBody>
      </p:sp>
      <p:pic>
        <p:nvPicPr>
          <p:cNvPr id="3" name="Picture 2" descr="Sans tit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0" y="3940175"/>
            <a:ext cx="81121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2514600" y="3090863"/>
            <a:ext cx="36242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entury Gothic" charset="0"/>
                <a:ea typeface="MS PGothic" charset="-128"/>
              </a:defRPr>
            </a:lvl1pPr>
            <a:lvl2pPr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lvl="1" eaLnBrk="1" hangingPunct="1">
              <a:lnSpc>
                <a:spcPct val="90000"/>
              </a:lnSpc>
              <a:spcBef>
                <a:spcPts val="1200"/>
              </a:spcBef>
            </a:pPr>
            <a:r>
              <a:rPr lang="fr-FR" altLang="x-none" sz="1500" b="1">
                <a:solidFill>
                  <a:srgbClr val="595959"/>
                </a:solidFill>
              </a:rPr>
              <a:t>Qu</a:t>
            </a:r>
            <a:r>
              <a:rPr lang="fr-FR" altLang="fr-FR" sz="1500" b="1">
                <a:solidFill>
                  <a:srgbClr val="595959"/>
                </a:solidFill>
              </a:rPr>
              <a:t>’</a:t>
            </a:r>
            <a:r>
              <a:rPr lang="fr-FR" altLang="x-none" sz="1500" b="1">
                <a:solidFill>
                  <a:srgbClr val="595959"/>
                </a:solidFill>
              </a:rPr>
              <a:t>est ce qu</a:t>
            </a:r>
            <a:r>
              <a:rPr lang="fr-FR" altLang="fr-FR" sz="1500" b="1">
                <a:solidFill>
                  <a:srgbClr val="595959"/>
                </a:solidFill>
              </a:rPr>
              <a:t>’</a:t>
            </a:r>
            <a:r>
              <a:rPr lang="fr-FR" altLang="x-none" sz="1500" b="1">
                <a:solidFill>
                  <a:srgbClr val="595959"/>
                </a:solidFill>
              </a:rPr>
              <a:t>en dit Wikipedia?</a:t>
            </a:r>
          </a:p>
        </p:txBody>
      </p:sp>
      <p:pic>
        <p:nvPicPr>
          <p:cNvPr id="4" name="Picture 3" descr="Sans titr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2151063"/>
            <a:ext cx="164465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F38C46E8-F814-4641-B830-B1CF5FD00A9E}" type="datetime6">
              <a:rPr lang="fr-SN" altLang="x-none" sz="1200"/>
              <a:pPr eaLnBrk="1" hangingPunct="1"/>
              <a:t>novembre 24</a:t>
            </a:fld>
            <a:endParaRPr lang="fr-FR" altLang="x-none" sz="1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74A9742-43C1-F1F4-1632-1F8DDE9A01E2}"/>
              </a:ext>
            </a:extLst>
          </p:cNvPr>
          <p:cNvSpPr txBox="1"/>
          <p:nvPr/>
        </p:nvSpPr>
        <p:spPr>
          <a:xfrm>
            <a:off x="55179" y="1683577"/>
            <a:ext cx="8941742" cy="646331"/>
          </a:xfrm>
          <a:prstGeom prst="rect">
            <a:avLst/>
          </a:prstGeom>
          <a:noFill/>
        </p:spPr>
        <p:txBody>
          <a:bodyPr wrap="square">
            <a:spAutoFit/>
          </a:bodyPr>
          <a:lstStyle/>
          <a:p>
            <a:r>
              <a:rPr lang="fr-SN" b="1" dirty="0"/>
              <a:t>GPT1 … GPT3</a:t>
            </a:r>
          </a:p>
          <a:p>
            <a:endParaRPr lang="fr-SN" b="1" dirty="0"/>
          </a:p>
        </p:txBody>
      </p:sp>
      <p:pic>
        <p:nvPicPr>
          <p:cNvPr id="4" name="Image 3">
            <a:extLst>
              <a:ext uri="{FF2B5EF4-FFF2-40B4-BE49-F238E27FC236}">
                <a16:creationId xmlns:a16="http://schemas.microsoft.com/office/drawing/2014/main" id="{F97821A9-CE4D-4B74-0EB1-8B22ABF35336}"/>
              </a:ext>
            </a:extLst>
          </p:cNvPr>
          <p:cNvPicPr>
            <a:picLocks noChangeAspect="1"/>
          </p:cNvPicPr>
          <p:nvPr/>
        </p:nvPicPr>
        <p:blipFill rotWithShape="1">
          <a:blip r:embed="rId2"/>
          <a:srcRect b="17387"/>
          <a:stretch/>
        </p:blipFill>
        <p:spPr>
          <a:xfrm>
            <a:off x="456050" y="2048696"/>
            <a:ext cx="8396178" cy="2434623"/>
          </a:xfrm>
          <a:prstGeom prst="rect">
            <a:avLst/>
          </a:prstGeom>
        </p:spPr>
      </p:pic>
      <p:sp>
        <p:nvSpPr>
          <p:cNvPr id="5" name="Rectangle 4">
            <a:extLst>
              <a:ext uri="{FF2B5EF4-FFF2-40B4-BE49-F238E27FC236}">
                <a16:creationId xmlns:a16="http://schemas.microsoft.com/office/drawing/2014/main" id="{1059F723-2985-3543-1713-1B2FDA8CA168}"/>
              </a:ext>
            </a:extLst>
          </p:cNvPr>
          <p:cNvSpPr/>
          <p:nvPr/>
        </p:nvSpPr>
        <p:spPr>
          <a:xfrm>
            <a:off x="548363" y="4585801"/>
            <a:ext cx="8211553" cy="1200329"/>
          </a:xfrm>
          <a:prstGeom prst="rect">
            <a:avLst/>
          </a:prstGeom>
        </p:spPr>
        <p:txBody>
          <a:bodyPr wrap="square">
            <a:spAutoFit/>
          </a:bodyPr>
          <a:lstStyle/>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r>
              <a:rPr lang="fr-SN" b="1" dirty="0">
                <a:latin typeface="Bell MT" panose="02020503060305020303" pitchFamily="18" charset="77"/>
                <a:cs typeface="Angsana New" panose="02020603050405020304" pitchFamily="18" charset="-34"/>
              </a:rPr>
              <a:t>GPT 2 ( 2019, 50.000 dollars)</a:t>
            </a:r>
          </a:p>
          <a:p>
            <a:pPr marL="257175" indent="-257175">
              <a:buFont typeface="Arial" panose="020B0604020202020204" pitchFamily="34" charset="0"/>
              <a:buChar char="•"/>
            </a:pPr>
            <a:r>
              <a:rPr lang="fr-SN" b="1" dirty="0">
                <a:solidFill>
                  <a:srgbClr val="FF0000"/>
                </a:solidFill>
                <a:latin typeface="Bell MT" panose="02020503060305020303" pitchFamily="18" charset="77"/>
                <a:cs typeface="Angsana New" panose="02020603050405020304" pitchFamily="18" charset="-34"/>
              </a:rPr>
              <a:t>GPT 3 (2020, 1.800.000 dollars, 175 milliards de paramètres)</a:t>
            </a:r>
          </a:p>
          <a:p>
            <a:pPr marL="257175" indent="-257175">
              <a:buFont typeface="Arial" panose="020B0604020202020204" pitchFamily="34" charset="0"/>
              <a:buChar char="•"/>
            </a:pPr>
            <a:r>
              <a:rPr lang="fr-SN" b="1" dirty="0">
                <a:latin typeface="Bell MT" panose="02020503060305020303" pitchFamily="18" charset="77"/>
                <a:cs typeface="Angsana New" panose="02020603050405020304" pitchFamily="18" charset="-34"/>
              </a:rPr>
              <a:t>GPT 4 (2023, ????)</a:t>
            </a:r>
          </a:p>
        </p:txBody>
      </p:sp>
      <p:sp>
        <p:nvSpPr>
          <p:cNvPr id="6" name="Rectangle 5">
            <a:extLst>
              <a:ext uri="{FF2B5EF4-FFF2-40B4-BE49-F238E27FC236}">
                <a16:creationId xmlns:a16="http://schemas.microsoft.com/office/drawing/2014/main" id="{8338F9DE-95EC-F28E-429F-C44A64702163}"/>
              </a:ext>
            </a:extLst>
          </p:cNvPr>
          <p:cNvSpPr/>
          <p:nvPr/>
        </p:nvSpPr>
        <p:spPr>
          <a:xfrm>
            <a:off x="-179615" y="910289"/>
            <a:ext cx="9380765" cy="120032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LLM </a:t>
            </a:r>
          </a:p>
          <a:p>
            <a:pPr algn="ctr"/>
            <a:r>
              <a:rPr lang="fr-FR" b="1" dirty="0">
                <a:solidFill>
                  <a:srgbClr val="FF0000"/>
                </a:solidFill>
                <a:latin typeface="Bell MT" panose="02020503060305020303" pitchFamily="18" charset="77"/>
                <a:cs typeface="Angsana New" panose="02020603050405020304" pitchFamily="18" charset="-34"/>
              </a:rPr>
              <a:t>GPT: </a:t>
            </a:r>
            <a:r>
              <a:rPr lang="fr-SN" b="1" dirty="0" err="1">
                <a:solidFill>
                  <a:srgbClr val="FF0000"/>
                </a:solidFill>
                <a:latin typeface="Bell MT" panose="02020503060305020303" pitchFamily="18" charset="77"/>
                <a:cs typeface="Angsana New" panose="02020603050405020304" pitchFamily="18" charset="-34"/>
              </a:rPr>
              <a:t>Generative</a:t>
            </a:r>
            <a:r>
              <a:rPr lang="fr-SN" b="1" dirty="0">
                <a:solidFill>
                  <a:srgbClr val="FF0000"/>
                </a:solidFill>
                <a:latin typeface="Bell MT" panose="02020503060305020303" pitchFamily="18" charset="77"/>
                <a:cs typeface="Angsana New" panose="02020603050405020304" pitchFamily="18" charset="-34"/>
              </a:rPr>
              <a:t> Pre-</a:t>
            </a:r>
            <a:r>
              <a:rPr lang="fr-SN" b="1" dirty="0" err="1">
                <a:solidFill>
                  <a:srgbClr val="FF0000"/>
                </a:solidFill>
                <a:latin typeface="Bell MT" panose="02020503060305020303" pitchFamily="18" charset="77"/>
                <a:cs typeface="Angsana New" panose="02020603050405020304" pitchFamily="18" charset="-34"/>
              </a:rPr>
              <a:t>trained</a:t>
            </a:r>
            <a:r>
              <a:rPr lang="fr-SN" b="1" dirty="0">
                <a:solidFill>
                  <a:srgbClr val="FF0000"/>
                </a:solidFill>
                <a:latin typeface="Bell MT" panose="02020503060305020303" pitchFamily="18" charset="77"/>
                <a:cs typeface="Angsana New" panose="02020603050405020304" pitchFamily="18" charset="-34"/>
              </a:rPr>
              <a:t> Transformer - Mécanismes d’apprentissage</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3355100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6631CAD-0110-FA29-F0A9-5C568D508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7" b="10485"/>
          <a:stretch/>
        </p:blipFill>
        <p:spPr bwMode="auto">
          <a:xfrm>
            <a:off x="369585" y="1481062"/>
            <a:ext cx="8404831" cy="45196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2047C6-CF39-BAE7-FBE0-59A52D006D3B}"/>
              </a:ext>
            </a:extLst>
          </p:cNvPr>
          <p:cNvSpPr/>
          <p:nvPr/>
        </p:nvSpPr>
        <p:spPr>
          <a:xfrm>
            <a:off x="-179615" y="910289"/>
            <a:ext cx="9380765" cy="120032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LLM </a:t>
            </a:r>
          </a:p>
          <a:p>
            <a:pPr algn="ctr"/>
            <a:r>
              <a:rPr lang="fr-FR" b="1" dirty="0">
                <a:solidFill>
                  <a:srgbClr val="FF0000"/>
                </a:solidFill>
                <a:latin typeface="Bell MT" panose="02020503060305020303" pitchFamily="18" charset="77"/>
                <a:cs typeface="Angsana New" panose="02020603050405020304" pitchFamily="18" charset="-34"/>
              </a:rPr>
              <a:t>GPT: </a:t>
            </a:r>
            <a:r>
              <a:rPr lang="fr-SN" b="1" dirty="0" err="1">
                <a:solidFill>
                  <a:srgbClr val="FF0000"/>
                </a:solidFill>
                <a:latin typeface="Bell MT" panose="02020503060305020303" pitchFamily="18" charset="77"/>
                <a:cs typeface="Angsana New" panose="02020603050405020304" pitchFamily="18" charset="-34"/>
              </a:rPr>
              <a:t>Generative</a:t>
            </a:r>
            <a:r>
              <a:rPr lang="fr-SN" b="1" dirty="0">
                <a:solidFill>
                  <a:srgbClr val="FF0000"/>
                </a:solidFill>
                <a:latin typeface="Bell MT" panose="02020503060305020303" pitchFamily="18" charset="77"/>
                <a:cs typeface="Angsana New" panose="02020603050405020304" pitchFamily="18" charset="-34"/>
              </a:rPr>
              <a:t> Pre-</a:t>
            </a:r>
            <a:r>
              <a:rPr lang="fr-SN" b="1" dirty="0" err="1">
                <a:solidFill>
                  <a:srgbClr val="FF0000"/>
                </a:solidFill>
                <a:latin typeface="Bell MT" panose="02020503060305020303" pitchFamily="18" charset="77"/>
                <a:cs typeface="Angsana New" panose="02020603050405020304" pitchFamily="18" charset="-34"/>
              </a:rPr>
              <a:t>trained</a:t>
            </a:r>
            <a:r>
              <a:rPr lang="fr-SN" b="1" dirty="0">
                <a:solidFill>
                  <a:srgbClr val="FF0000"/>
                </a:solidFill>
                <a:latin typeface="Bell MT" panose="02020503060305020303" pitchFamily="18" charset="77"/>
                <a:cs typeface="Angsana New" panose="02020603050405020304" pitchFamily="18" charset="-34"/>
              </a:rPr>
              <a:t> Transformer - Mécanismes d’apprentissage</a:t>
            </a: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134323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298450"/>
            <a:ext cx="8915400" cy="877888"/>
          </a:xfrm>
          <a:solidFill>
            <a:schemeClr val="bg1">
              <a:lumMod val="95000"/>
            </a:schemeClr>
          </a:solidFill>
        </p:spPr>
        <p:txBody>
          <a:bodyPr lIns="0"/>
          <a:lstStyle/>
          <a:p>
            <a:pPr algn="ctr" eaLnBrk="1" hangingPunct="1">
              <a:defRPr/>
            </a:pPr>
            <a:r>
              <a:rPr lang="fr-FR" dirty="0">
                <a:solidFill>
                  <a:schemeClr val="tx1"/>
                </a:solidFill>
                <a:cs typeface="ＭＳ Ｐゴシック" charset="0"/>
              </a:rPr>
              <a:t>Bibliographie</a:t>
            </a:r>
            <a:endParaRPr lang="fr-FR" sz="3200" dirty="0">
              <a:solidFill>
                <a:schemeClr val="tx1"/>
              </a:solidFill>
              <a:cs typeface="ＭＳ Ｐゴシック" charset="0"/>
            </a:endParaRPr>
          </a:p>
        </p:txBody>
      </p:sp>
      <p:sp>
        <p:nvSpPr>
          <p:cNvPr id="40962" name="Subtitle 2"/>
          <p:cNvSpPr>
            <a:spLocks noGrp="1"/>
          </p:cNvSpPr>
          <p:nvPr>
            <p:ph type="subTitle" idx="1"/>
          </p:nvPr>
        </p:nvSpPr>
        <p:spPr>
          <a:xfrm>
            <a:off x="252413" y="1176338"/>
            <a:ext cx="8662987" cy="5372100"/>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lnSpcReduction="10000"/>
          </a:bodyPr>
          <a:lstStyle/>
          <a:p>
            <a:pPr marL="285750" indent="-285750">
              <a:lnSpc>
                <a:spcPct val="90000"/>
              </a:lnSpc>
              <a:spcBef>
                <a:spcPct val="0"/>
              </a:spcBef>
              <a:buFont typeface="Arial" charset="0"/>
              <a:buChar char="•"/>
            </a:pPr>
            <a:r>
              <a:rPr lang="fr-FR" altLang="x-none" sz="1500" dirty="0">
                <a:solidFill>
                  <a:srgbClr val="595959"/>
                </a:solidFill>
                <a:ea typeface="MS PGothic" charset="-128"/>
              </a:rPr>
              <a:t>Alan M. Turing. </a:t>
            </a:r>
            <a:r>
              <a:rPr lang="fr-FR" altLang="x-none" sz="1500" dirty="0" err="1">
                <a:solidFill>
                  <a:srgbClr val="595959"/>
                </a:solidFill>
                <a:ea typeface="MS PGothic" charset="-128"/>
              </a:rPr>
              <a:t>Computing</a:t>
            </a:r>
            <a:r>
              <a:rPr lang="fr-FR" altLang="x-none" sz="1500" dirty="0">
                <a:solidFill>
                  <a:srgbClr val="595959"/>
                </a:solidFill>
                <a:ea typeface="MS PGothic" charset="-128"/>
              </a:rPr>
              <a:t> </a:t>
            </a:r>
            <a:r>
              <a:rPr lang="fr-FR" altLang="x-none" sz="1500" dirty="0" err="1">
                <a:solidFill>
                  <a:srgbClr val="595959"/>
                </a:solidFill>
                <a:ea typeface="MS PGothic" charset="-128"/>
              </a:rPr>
              <a:t>machinery</a:t>
            </a:r>
            <a:r>
              <a:rPr lang="fr-FR" altLang="x-none" sz="1500" dirty="0">
                <a:solidFill>
                  <a:srgbClr val="595959"/>
                </a:solidFill>
                <a:ea typeface="MS PGothic" charset="-128"/>
              </a:rPr>
              <a:t> and intelligence. </a:t>
            </a:r>
            <a:r>
              <a:rPr lang="fr-FR" altLang="x-none" sz="1500" dirty="0" err="1">
                <a:solidFill>
                  <a:srgbClr val="595959"/>
                </a:solidFill>
                <a:ea typeface="MS PGothic" charset="-128"/>
              </a:rPr>
              <a:t>Mind</a:t>
            </a:r>
            <a:r>
              <a:rPr lang="fr-FR" altLang="x-none" sz="1500" dirty="0">
                <a:solidFill>
                  <a:srgbClr val="595959"/>
                </a:solidFill>
                <a:ea typeface="MS PGothic" charset="-128"/>
              </a:rPr>
              <a:t>, 59:433-460, 1950.</a:t>
            </a:r>
            <a:endParaRPr lang="fr-FR" altLang="x-none" sz="1600" b="1" dirty="0">
              <a:solidFill>
                <a:srgbClr val="595959"/>
              </a:solidFill>
              <a:ea typeface="MS PGothic" charset="-128"/>
            </a:endParaRPr>
          </a:p>
          <a:p>
            <a:pPr marL="285750" indent="-285750">
              <a:lnSpc>
                <a:spcPct val="90000"/>
              </a:lnSpc>
              <a:spcBef>
                <a:spcPct val="0"/>
              </a:spcBef>
              <a:buFont typeface="Arial" charset="0"/>
              <a:buChar char="•"/>
            </a:pPr>
            <a:r>
              <a:rPr lang="fr-FR" altLang="x-none" sz="1500" dirty="0">
                <a:solidFill>
                  <a:srgbClr val="595959"/>
                </a:solidFill>
                <a:ea typeface="MS PGothic" charset="-128"/>
              </a:rPr>
              <a:t>Stuart Russell and Peter </a:t>
            </a:r>
            <a:r>
              <a:rPr lang="fr-FR" altLang="x-none" sz="1500" dirty="0" err="1">
                <a:solidFill>
                  <a:srgbClr val="595959"/>
                </a:solidFill>
                <a:ea typeface="MS PGothic" charset="-128"/>
              </a:rPr>
              <a:t>Norvig</a:t>
            </a:r>
            <a:r>
              <a:rPr lang="fr-FR" altLang="x-none" sz="1500" dirty="0">
                <a:solidFill>
                  <a:srgbClr val="595959"/>
                </a:solidFill>
                <a:ea typeface="MS PGothic" charset="-128"/>
              </a:rPr>
              <a:t>. Intelligence artificielle. Pearson Education, Paris, France, 2010.</a:t>
            </a:r>
          </a:p>
          <a:p>
            <a:pPr marL="285750" indent="-285750">
              <a:lnSpc>
                <a:spcPct val="90000"/>
              </a:lnSpc>
              <a:spcBef>
                <a:spcPct val="0"/>
              </a:spcBef>
              <a:buFont typeface="Arial" charset="0"/>
              <a:buChar char="•"/>
            </a:pPr>
            <a:r>
              <a:rPr lang="en-US" altLang="x-none" sz="1500" dirty="0">
                <a:solidFill>
                  <a:srgbClr val="595959"/>
                </a:solidFill>
                <a:ea typeface="MS PGothic" charset="-128"/>
              </a:rPr>
              <a:t>SYSTÈMES EXPERTS - Notes de </a:t>
            </a:r>
            <a:r>
              <a:rPr lang="en-US" altLang="x-none" sz="1500" dirty="0" err="1">
                <a:solidFill>
                  <a:srgbClr val="595959"/>
                </a:solidFill>
                <a:ea typeface="MS PGothic" charset="-128"/>
              </a:rPr>
              <a:t>cours</a:t>
            </a:r>
            <a:r>
              <a:rPr lang="en-US" altLang="x-none" sz="1500" dirty="0">
                <a:solidFill>
                  <a:srgbClr val="595959"/>
                </a:solidFill>
                <a:ea typeface="MS PGothic" charset="-128"/>
              </a:rPr>
              <a:t>, Editions : 2008, Cycle </a:t>
            </a:r>
            <a:r>
              <a:rPr lang="en-US" altLang="x-none" sz="1500" dirty="0" err="1">
                <a:solidFill>
                  <a:srgbClr val="595959"/>
                </a:solidFill>
                <a:ea typeface="MS PGothic" charset="-128"/>
              </a:rPr>
              <a:t>ingénieur</a:t>
            </a:r>
            <a:r>
              <a:rPr lang="en-US" altLang="x-none" sz="1500" dirty="0">
                <a:solidFill>
                  <a:srgbClr val="595959"/>
                </a:solidFill>
                <a:ea typeface="MS PGothic" charset="-128"/>
              </a:rPr>
              <a:t> - </a:t>
            </a:r>
            <a:r>
              <a:rPr lang="en-US" altLang="x-none" sz="1500" dirty="0" err="1">
                <a:solidFill>
                  <a:srgbClr val="595959"/>
                </a:solidFill>
                <a:ea typeface="MS PGothic" charset="-128"/>
              </a:rPr>
              <a:t>Deuxième</a:t>
            </a:r>
            <a:r>
              <a:rPr lang="en-US" altLang="x-none" sz="1500" dirty="0">
                <a:solidFill>
                  <a:srgbClr val="595959"/>
                </a:solidFill>
                <a:ea typeface="MS PGothic" charset="-128"/>
              </a:rPr>
              <a:t> </a:t>
            </a:r>
            <a:r>
              <a:rPr lang="en-US" altLang="x-none" sz="1500" dirty="0" err="1">
                <a:solidFill>
                  <a:srgbClr val="595959"/>
                </a:solidFill>
                <a:ea typeface="MS PGothic" charset="-128"/>
              </a:rPr>
              <a:t>annnée</a:t>
            </a:r>
            <a:r>
              <a:rPr lang="en-US" altLang="x-none" sz="1500" dirty="0">
                <a:solidFill>
                  <a:srgbClr val="595959"/>
                </a:solidFill>
                <a:ea typeface="MS PGothic" charset="-128"/>
              </a:rPr>
              <a:t>, Maria </a:t>
            </a:r>
            <a:r>
              <a:rPr lang="en-US" altLang="x-none" sz="1500" dirty="0" err="1">
                <a:solidFill>
                  <a:srgbClr val="595959"/>
                </a:solidFill>
                <a:ea typeface="MS PGothic" charset="-128"/>
              </a:rPr>
              <a:t>Malek</a:t>
            </a:r>
            <a:r>
              <a:rPr lang="en-US" altLang="x-none" sz="1500" dirty="0">
                <a:solidFill>
                  <a:srgbClr val="595959"/>
                </a:solidFill>
                <a:ea typeface="MS PGothic" charset="-128"/>
              </a:rPr>
              <a:t>.</a:t>
            </a:r>
          </a:p>
          <a:p>
            <a:pPr marL="285750" indent="-285750">
              <a:lnSpc>
                <a:spcPct val="90000"/>
              </a:lnSpc>
              <a:spcBef>
                <a:spcPct val="0"/>
              </a:spcBef>
              <a:buFont typeface="Arial" charset="0"/>
              <a:buChar char="•"/>
            </a:pPr>
            <a:r>
              <a:rPr lang="en-US" altLang="x-none" sz="1500" dirty="0" err="1">
                <a:solidFill>
                  <a:srgbClr val="595959"/>
                </a:solidFill>
                <a:ea typeface="MS PGothic" charset="-128"/>
              </a:rPr>
              <a:t>Ingénierie</a:t>
            </a:r>
            <a:r>
              <a:rPr lang="en-US" altLang="x-none" sz="1500" dirty="0">
                <a:solidFill>
                  <a:srgbClr val="595959"/>
                </a:solidFill>
                <a:ea typeface="MS PGothic" charset="-128"/>
              </a:rPr>
              <a:t> de la cognition, </a:t>
            </a:r>
            <a:r>
              <a:rPr lang="es-ES_tradnl" altLang="x-none" sz="1500" dirty="0" err="1">
                <a:solidFill>
                  <a:srgbClr val="595959"/>
                </a:solidFill>
                <a:ea typeface="MS PGothic" charset="-128"/>
              </a:rPr>
              <a:t>A.Revel</a:t>
            </a:r>
            <a:r>
              <a:rPr lang="es-ES_tradnl" altLang="x-none" sz="1500" dirty="0">
                <a:solidFill>
                  <a:srgbClr val="595959"/>
                </a:solidFill>
                <a:ea typeface="MS PGothic" charset="-128"/>
              </a:rPr>
              <a:t> 2001.</a:t>
            </a:r>
          </a:p>
          <a:p>
            <a:pPr marL="285750" indent="-285750">
              <a:lnSpc>
                <a:spcPct val="90000"/>
              </a:lnSpc>
              <a:spcBef>
                <a:spcPct val="0"/>
              </a:spcBef>
              <a:buFont typeface="Arial" charset="0"/>
              <a:buChar char="•"/>
            </a:pPr>
            <a:r>
              <a:rPr lang="en-GB" altLang="x-none" sz="1500" dirty="0">
                <a:solidFill>
                  <a:srgbClr val="595959"/>
                </a:solidFill>
                <a:ea typeface="MS PGothic" charset="-128"/>
              </a:rPr>
              <a:t> </a:t>
            </a:r>
            <a:r>
              <a:rPr lang="en-GB" altLang="x-none" sz="1500" u="sng" dirty="0">
                <a:solidFill>
                  <a:srgbClr val="595959"/>
                </a:solidFill>
                <a:ea typeface="MS PGothic" charset="-128"/>
              </a:rPr>
              <a:t>http://</a:t>
            </a:r>
            <a:r>
              <a:rPr lang="en-GB" altLang="x-none" sz="1500" u="sng" dirty="0" err="1">
                <a:solidFill>
                  <a:srgbClr val="595959"/>
                </a:solidFill>
                <a:ea typeface="MS PGothic" charset="-128"/>
              </a:rPr>
              <a:t>www.lri.fr</a:t>
            </a:r>
            <a:r>
              <a:rPr lang="en-GB" altLang="x-none" sz="1500" u="sng" dirty="0">
                <a:solidFill>
                  <a:srgbClr val="595959"/>
                </a:solidFill>
                <a:ea typeface="MS PGothic" charset="-128"/>
              </a:rPr>
              <a:t>/~</a:t>
            </a:r>
            <a:r>
              <a:rPr lang="en-GB" altLang="x-none" sz="1500" u="sng" dirty="0" err="1">
                <a:solidFill>
                  <a:srgbClr val="595959"/>
                </a:solidFill>
                <a:ea typeface="MS PGothic" charset="-128"/>
              </a:rPr>
              <a:t>paulin</a:t>
            </a:r>
            <a:r>
              <a:rPr lang="en-GB" altLang="x-none" sz="1500" u="sng" dirty="0">
                <a:solidFill>
                  <a:srgbClr val="595959"/>
                </a:solidFill>
                <a:ea typeface="MS PGothic" charset="-128"/>
              </a:rPr>
              <a:t>/</a:t>
            </a:r>
            <a:r>
              <a:rPr lang="en-GB" altLang="x-none" sz="1500" u="sng" dirty="0" err="1">
                <a:solidFill>
                  <a:srgbClr val="595959"/>
                </a:solidFill>
                <a:ea typeface="MS PGothic" charset="-128"/>
              </a:rPr>
              <a:t>Logique</a:t>
            </a:r>
            <a:endParaRPr lang="en-GB" altLang="x-none" sz="1500" u="sng" dirty="0">
              <a:solidFill>
                <a:srgbClr val="595959"/>
              </a:solidFill>
              <a:ea typeface="MS PGothic" charset="-128"/>
            </a:endParaRPr>
          </a:p>
          <a:p>
            <a:pPr marL="285750" indent="-285750">
              <a:lnSpc>
                <a:spcPct val="90000"/>
              </a:lnSpc>
              <a:spcBef>
                <a:spcPct val="0"/>
              </a:spcBef>
              <a:buFont typeface="Arial" charset="0"/>
              <a:buChar char="•"/>
            </a:pPr>
            <a:r>
              <a:rPr lang="en-GB" sz="1600" dirty="0" err="1"/>
              <a:t>Programmation</a:t>
            </a:r>
            <a:r>
              <a:rPr lang="en-GB" sz="1600" dirty="0"/>
              <a:t> </a:t>
            </a:r>
            <a:r>
              <a:rPr lang="en-GB" sz="1600" dirty="0" err="1"/>
              <a:t>Logique</a:t>
            </a:r>
            <a:r>
              <a:rPr lang="en-GB" sz="1600" dirty="0"/>
              <a:t> et IA P. </a:t>
            </a:r>
            <a:r>
              <a:rPr lang="en-GB" sz="1600" dirty="0" err="1"/>
              <a:t>Habermehl</a:t>
            </a:r>
            <a:r>
              <a:rPr lang="en-GB" sz="1600" dirty="0"/>
              <a:t> et D. </a:t>
            </a:r>
            <a:r>
              <a:rPr lang="en-GB" sz="1600" dirty="0" err="1"/>
              <a:t>Kesner</a:t>
            </a:r>
            <a:r>
              <a:rPr lang="en-GB" sz="1600" dirty="0"/>
              <a:t>. </a:t>
            </a:r>
            <a:r>
              <a:rPr lang="en-GB" sz="1600" dirty="0" err="1"/>
              <a:t>Réseaux</a:t>
            </a:r>
            <a:r>
              <a:rPr lang="en-GB" sz="1600" dirty="0"/>
              <a:t> de neurones</a:t>
            </a:r>
          </a:p>
          <a:p>
            <a:pPr marL="285750" indent="-285750">
              <a:lnSpc>
                <a:spcPct val="90000"/>
              </a:lnSpc>
              <a:spcBef>
                <a:spcPct val="0"/>
              </a:spcBef>
              <a:buFont typeface="Arial" charset="0"/>
              <a:buChar char="•"/>
            </a:pPr>
            <a:r>
              <a:rPr lang="en-GB" sz="1600" dirty="0" err="1"/>
              <a:t>Apprentissage</a:t>
            </a:r>
            <a:r>
              <a:rPr lang="en-GB" sz="1600" dirty="0"/>
              <a:t> et reconnaissance – GIF-4101 / GIF-7005 </a:t>
            </a:r>
            <a:r>
              <a:rPr lang="en-GB" sz="1600" dirty="0" err="1"/>
              <a:t>Professeur</a:t>
            </a:r>
            <a:r>
              <a:rPr lang="en-GB" sz="1600" dirty="0"/>
              <a:t> : Christian </a:t>
            </a:r>
            <a:r>
              <a:rPr lang="en-GB" sz="1600" dirty="0" err="1"/>
              <a:t>Gagn</a:t>
            </a:r>
            <a:r>
              <a:rPr lang="en-GB" sz="1600" dirty="0"/>
              <a:t> </a:t>
            </a:r>
            <a:r>
              <a:rPr lang="en-GB" sz="1600" dirty="0" err="1"/>
              <a:t>é</a:t>
            </a:r>
            <a:endParaRPr lang="fr-FR" altLang="x-none" sz="1600" b="1" dirty="0">
              <a:solidFill>
                <a:srgbClr val="595959"/>
              </a:solidFill>
              <a:ea typeface="MS PGothic" charset="-128"/>
            </a:endParaRPr>
          </a:p>
          <a:p>
            <a:pPr marL="285750" indent="-285750">
              <a:lnSpc>
                <a:spcPct val="90000"/>
              </a:lnSpc>
              <a:buFont typeface="Wingdings 2" charset="2"/>
              <a:buNone/>
            </a:pPr>
            <a:r>
              <a:rPr lang="fr-FR" altLang="x-none" sz="1700" b="1" dirty="0">
                <a:solidFill>
                  <a:srgbClr val="595959"/>
                </a:solidFill>
                <a:ea typeface="MS PGothic" charset="-128"/>
              </a:rPr>
              <a:t>Revues</a:t>
            </a:r>
          </a:p>
          <a:p>
            <a:pPr marL="285750" indent="-285750">
              <a:lnSpc>
                <a:spcPct val="90000"/>
              </a:lnSpc>
              <a:spcBef>
                <a:spcPct val="0"/>
              </a:spcBef>
              <a:buFont typeface="Arial" charset="0"/>
              <a:buChar char="•"/>
            </a:pPr>
            <a:r>
              <a:rPr lang="fr-FR" altLang="x-none" sz="1700" dirty="0" err="1">
                <a:solidFill>
                  <a:srgbClr val="595959"/>
                </a:solidFill>
                <a:ea typeface="MS PGothic" charset="-128"/>
              </a:rPr>
              <a:t>Artificial</a:t>
            </a:r>
            <a:r>
              <a:rPr lang="fr-FR" altLang="x-none" sz="1700" dirty="0">
                <a:solidFill>
                  <a:srgbClr val="595959"/>
                </a:solidFill>
                <a:ea typeface="MS PGothic" charset="-128"/>
              </a:rPr>
              <a:t> Intelligence (bibliothèque de </a:t>
            </a:r>
            <a:r>
              <a:rPr lang="fr-FR" altLang="x-none" sz="1700" dirty="0" err="1">
                <a:solidFill>
                  <a:srgbClr val="595959"/>
                </a:solidFill>
                <a:ea typeface="MS PGothic" charset="-128"/>
              </a:rPr>
              <a:t>Luminy</a:t>
            </a:r>
            <a:r>
              <a:rPr lang="fr-FR" altLang="x-none" sz="1700" dirty="0">
                <a:solidFill>
                  <a:srgbClr val="595959"/>
                </a:solidFill>
                <a:ea typeface="MS PGothic" charset="-128"/>
              </a:rPr>
              <a:t>)</a:t>
            </a:r>
          </a:p>
          <a:p>
            <a:pPr marL="285750" indent="-285750">
              <a:lnSpc>
                <a:spcPct val="90000"/>
              </a:lnSpc>
              <a:spcBef>
                <a:spcPct val="0"/>
              </a:spcBef>
              <a:buFont typeface="Arial" charset="0"/>
              <a:buChar char="•"/>
            </a:pPr>
            <a:r>
              <a:rPr lang="fr-FR" altLang="x-none" sz="1700" dirty="0">
                <a:solidFill>
                  <a:srgbClr val="595959"/>
                </a:solidFill>
                <a:ea typeface="MS PGothic" charset="-128"/>
              </a:rPr>
              <a:t>Journal of </a:t>
            </a:r>
            <a:r>
              <a:rPr lang="fr-FR" altLang="x-none" sz="1700" dirty="0" err="1">
                <a:solidFill>
                  <a:srgbClr val="595959"/>
                </a:solidFill>
                <a:ea typeface="MS PGothic" charset="-128"/>
              </a:rPr>
              <a:t>Artificial</a:t>
            </a:r>
            <a:r>
              <a:rPr lang="fr-FR" altLang="x-none" sz="1700" dirty="0">
                <a:solidFill>
                  <a:srgbClr val="595959"/>
                </a:solidFill>
                <a:ea typeface="MS PGothic" charset="-128"/>
              </a:rPr>
              <a:t> Intelligence </a:t>
            </a:r>
            <a:r>
              <a:rPr lang="fr-FR" altLang="x-none" sz="1700" dirty="0" err="1">
                <a:solidFill>
                  <a:srgbClr val="595959"/>
                </a:solidFill>
                <a:ea typeface="MS PGothic" charset="-128"/>
              </a:rPr>
              <a:t>Research</a:t>
            </a:r>
            <a:r>
              <a:rPr lang="fr-FR" altLang="x-none" sz="1700" dirty="0">
                <a:solidFill>
                  <a:srgbClr val="595959"/>
                </a:solidFill>
                <a:ea typeface="MS PGothic" charset="-128"/>
              </a:rPr>
              <a:t> (JAIR) http://</a:t>
            </a:r>
            <a:r>
              <a:rPr lang="fr-FR" altLang="x-none" sz="1700" dirty="0" err="1">
                <a:solidFill>
                  <a:srgbClr val="595959"/>
                </a:solidFill>
                <a:ea typeface="MS PGothic" charset="-128"/>
              </a:rPr>
              <a:t>www.jair.org</a:t>
            </a:r>
            <a:r>
              <a:rPr lang="fr-FR" altLang="x-none" sz="1700" dirty="0">
                <a:solidFill>
                  <a:srgbClr val="595959"/>
                </a:solidFill>
                <a:ea typeface="MS PGothic" charset="-128"/>
              </a:rPr>
              <a:t>/</a:t>
            </a:r>
          </a:p>
          <a:p>
            <a:pPr marL="285750" indent="-285750">
              <a:lnSpc>
                <a:spcPct val="90000"/>
              </a:lnSpc>
              <a:spcBef>
                <a:spcPct val="0"/>
              </a:spcBef>
              <a:buFont typeface="Arial" charset="0"/>
              <a:buChar char="•"/>
            </a:pPr>
            <a:r>
              <a:rPr lang="fr-FR" altLang="x-none" sz="1700" dirty="0">
                <a:solidFill>
                  <a:srgbClr val="595959"/>
                </a:solidFill>
                <a:ea typeface="MS PGothic" charset="-128"/>
              </a:rPr>
              <a:t>Revue d'Intelligence Artificielle http://</a:t>
            </a:r>
            <a:r>
              <a:rPr lang="fr-FR" altLang="x-none" sz="1700" dirty="0" err="1">
                <a:solidFill>
                  <a:srgbClr val="595959"/>
                </a:solidFill>
                <a:ea typeface="MS PGothic" charset="-128"/>
              </a:rPr>
              <a:t>ria.revuesonline.com</a:t>
            </a:r>
            <a:r>
              <a:rPr lang="fr-FR" altLang="x-none" sz="1700" dirty="0">
                <a:solidFill>
                  <a:srgbClr val="595959"/>
                </a:solidFill>
                <a:ea typeface="MS PGothic" charset="-128"/>
              </a:rPr>
              <a:t>/</a:t>
            </a:r>
          </a:p>
          <a:p>
            <a:pPr marL="285750" indent="-285750">
              <a:lnSpc>
                <a:spcPct val="90000"/>
              </a:lnSpc>
              <a:spcBef>
                <a:spcPct val="0"/>
              </a:spcBef>
              <a:buFont typeface="Arial" charset="0"/>
              <a:buChar char="•"/>
            </a:pPr>
            <a:r>
              <a:rPr lang="fr-FR" altLang="x-none" sz="1700" dirty="0">
                <a:solidFill>
                  <a:srgbClr val="595959"/>
                </a:solidFill>
                <a:ea typeface="MS PGothic" charset="-128"/>
              </a:rPr>
              <a:t>3IA </a:t>
            </a:r>
            <a:r>
              <a:rPr lang="fr-FR" altLang="x-none" sz="1700" dirty="0">
                <a:solidFill>
                  <a:srgbClr val="595959"/>
                </a:solidFill>
                <a:ea typeface="MS PGothic" charset="-128"/>
                <a:hlinkClick r:id="rId3"/>
              </a:rPr>
              <a:t>http://ria.revuesonline.com/</a:t>
            </a:r>
            <a:endParaRPr lang="fr-FR" altLang="x-none" sz="1700" dirty="0">
              <a:solidFill>
                <a:srgbClr val="595959"/>
              </a:solidFill>
              <a:ea typeface="MS PGothic" charset="-128"/>
            </a:endParaRPr>
          </a:p>
          <a:p>
            <a:pPr marL="285750" indent="-285750">
              <a:lnSpc>
                <a:spcPct val="90000"/>
              </a:lnSpc>
              <a:spcBef>
                <a:spcPct val="0"/>
              </a:spcBef>
              <a:buFont typeface="Arial" charset="0"/>
              <a:buChar char="•"/>
            </a:pPr>
            <a:r>
              <a:rPr lang="fr-FR" altLang="x-none" sz="1700" dirty="0">
                <a:solidFill>
                  <a:srgbClr val="595959"/>
                </a:solidFill>
                <a:ea typeface="MS PGothic" charset="-128"/>
              </a:rPr>
              <a:t>…</a:t>
            </a:r>
          </a:p>
          <a:p>
            <a:pPr marL="285750" indent="-285750">
              <a:lnSpc>
                <a:spcPct val="90000"/>
              </a:lnSpc>
              <a:buFont typeface="Wingdings 2" charset="2"/>
              <a:buNone/>
            </a:pPr>
            <a:r>
              <a:rPr lang="fr-FR" altLang="x-none" sz="1700" b="1" dirty="0">
                <a:solidFill>
                  <a:srgbClr val="595959"/>
                </a:solidFill>
                <a:ea typeface="MS PGothic" charset="-128"/>
              </a:rPr>
              <a:t>Congres Conférences</a:t>
            </a:r>
          </a:p>
          <a:p>
            <a:pPr marL="285750" indent="-285750">
              <a:lnSpc>
                <a:spcPct val="90000"/>
              </a:lnSpc>
              <a:spcBef>
                <a:spcPct val="0"/>
              </a:spcBef>
              <a:buFont typeface="Arial" charset="0"/>
              <a:buChar char="•"/>
            </a:pPr>
            <a:r>
              <a:rPr lang="fr-FR" altLang="x-none" sz="1700" dirty="0">
                <a:solidFill>
                  <a:srgbClr val="595959"/>
                </a:solidFill>
                <a:ea typeface="MS PGothic" charset="-128"/>
              </a:rPr>
              <a:t>Intelligence Artificielle fondamentale IAF I3</a:t>
            </a:r>
          </a:p>
          <a:p>
            <a:pPr marL="285750" indent="-285750">
              <a:lnSpc>
                <a:spcPct val="90000"/>
              </a:lnSpc>
              <a:spcBef>
                <a:spcPct val="0"/>
              </a:spcBef>
              <a:buFont typeface="Arial" charset="0"/>
              <a:buChar char="•"/>
            </a:pPr>
            <a:r>
              <a:rPr lang="fr-FR" altLang="x-none" sz="1700" dirty="0">
                <a:solidFill>
                  <a:srgbClr val="595959"/>
                </a:solidFill>
                <a:ea typeface="MS PGothic" charset="-128"/>
              </a:rPr>
              <a:t>Reconnaissance des Formes et Intelligence Artificielle (RFIA)</a:t>
            </a:r>
          </a:p>
          <a:p>
            <a:pPr marL="285750" indent="-285750">
              <a:lnSpc>
                <a:spcPct val="90000"/>
              </a:lnSpc>
              <a:spcBef>
                <a:spcPct val="0"/>
              </a:spcBef>
              <a:buFont typeface="Arial" charset="0"/>
              <a:buChar char="•"/>
            </a:pPr>
            <a:r>
              <a:rPr lang="fr-FR" altLang="x-none" sz="1700" dirty="0" err="1">
                <a:solidFill>
                  <a:srgbClr val="595959"/>
                </a:solidFill>
                <a:ea typeface="MS PGothic" charset="-128"/>
              </a:rPr>
              <a:t>European</a:t>
            </a:r>
            <a:r>
              <a:rPr lang="fr-FR" altLang="x-none" sz="1700" dirty="0">
                <a:solidFill>
                  <a:srgbClr val="595959"/>
                </a:solidFill>
                <a:ea typeface="MS PGothic" charset="-128"/>
              </a:rPr>
              <a:t> </a:t>
            </a:r>
            <a:r>
              <a:rPr lang="fr-FR" altLang="x-none" sz="1700" dirty="0" err="1">
                <a:solidFill>
                  <a:srgbClr val="595959"/>
                </a:solidFill>
                <a:ea typeface="MS PGothic" charset="-128"/>
              </a:rPr>
              <a:t>Conference</a:t>
            </a:r>
            <a:r>
              <a:rPr lang="fr-FR" altLang="x-none" sz="1700" dirty="0">
                <a:solidFill>
                  <a:srgbClr val="595959"/>
                </a:solidFill>
                <a:ea typeface="MS PGothic" charset="-128"/>
              </a:rPr>
              <a:t> on </a:t>
            </a:r>
            <a:r>
              <a:rPr lang="fr-FR" altLang="x-none" sz="1700" dirty="0" err="1">
                <a:solidFill>
                  <a:srgbClr val="595959"/>
                </a:solidFill>
                <a:ea typeface="MS PGothic" charset="-128"/>
              </a:rPr>
              <a:t>Artifiial</a:t>
            </a:r>
            <a:r>
              <a:rPr lang="fr-FR" altLang="x-none" sz="1700" dirty="0">
                <a:solidFill>
                  <a:srgbClr val="595959"/>
                </a:solidFill>
                <a:ea typeface="MS PGothic" charset="-128"/>
              </a:rPr>
              <a:t> Intelligence (ECAI)</a:t>
            </a:r>
          </a:p>
          <a:p>
            <a:pPr marL="285750" indent="-285750">
              <a:lnSpc>
                <a:spcPct val="90000"/>
              </a:lnSpc>
              <a:spcBef>
                <a:spcPct val="0"/>
              </a:spcBef>
              <a:buFont typeface="Arial" charset="0"/>
              <a:buChar char="•"/>
            </a:pPr>
            <a:r>
              <a:rPr lang="fr-FR" altLang="x-none" sz="1700" dirty="0">
                <a:solidFill>
                  <a:srgbClr val="595959"/>
                </a:solidFill>
                <a:ea typeface="MS PGothic" charset="-128"/>
              </a:rPr>
              <a:t>http://ecai2006.itc.it/</a:t>
            </a:r>
          </a:p>
          <a:p>
            <a:pPr marL="285750" indent="-285750">
              <a:lnSpc>
                <a:spcPct val="90000"/>
              </a:lnSpc>
              <a:spcBef>
                <a:spcPct val="0"/>
              </a:spcBef>
              <a:buFont typeface="Arial" charset="0"/>
              <a:buChar char="•"/>
            </a:pPr>
            <a:r>
              <a:rPr lang="fr-FR" altLang="x-none" sz="1700" dirty="0">
                <a:solidFill>
                  <a:srgbClr val="595959"/>
                </a:solidFill>
                <a:ea typeface="MS PGothic" charset="-128"/>
              </a:rPr>
              <a:t>International Joint </a:t>
            </a:r>
            <a:r>
              <a:rPr lang="fr-FR" altLang="x-none" sz="1700" dirty="0" err="1">
                <a:solidFill>
                  <a:srgbClr val="595959"/>
                </a:solidFill>
                <a:ea typeface="MS PGothic" charset="-128"/>
              </a:rPr>
              <a:t>Conference</a:t>
            </a:r>
            <a:r>
              <a:rPr lang="fr-FR" altLang="x-none" sz="1700" dirty="0">
                <a:solidFill>
                  <a:srgbClr val="595959"/>
                </a:solidFill>
                <a:ea typeface="MS PGothic" charset="-128"/>
              </a:rPr>
              <a:t> on </a:t>
            </a:r>
            <a:r>
              <a:rPr lang="fr-FR" altLang="x-none" sz="1700" dirty="0" err="1">
                <a:solidFill>
                  <a:srgbClr val="595959"/>
                </a:solidFill>
                <a:ea typeface="MS PGothic" charset="-128"/>
              </a:rPr>
              <a:t>Artificial</a:t>
            </a:r>
            <a:r>
              <a:rPr lang="fr-FR" altLang="x-none" sz="1700" dirty="0">
                <a:solidFill>
                  <a:srgbClr val="595959"/>
                </a:solidFill>
                <a:ea typeface="MS PGothic" charset="-128"/>
              </a:rPr>
              <a:t> Intelligence (IJCAI)</a:t>
            </a:r>
          </a:p>
          <a:p>
            <a:pPr marL="285750" indent="-285750">
              <a:lnSpc>
                <a:spcPct val="90000"/>
              </a:lnSpc>
              <a:spcBef>
                <a:spcPct val="0"/>
              </a:spcBef>
              <a:buFont typeface="Arial" charset="0"/>
              <a:buChar char="•"/>
            </a:pPr>
            <a:r>
              <a:rPr lang="fr-FR" altLang="x-none" sz="1700" dirty="0">
                <a:solidFill>
                  <a:srgbClr val="595959"/>
                </a:solidFill>
                <a:ea typeface="MS PGothic" charset="-128"/>
              </a:rPr>
              <a:t>…</a:t>
            </a:r>
          </a:p>
        </p:txBody>
      </p:sp>
      <p:sp>
        <p:nvSpPr>
          <p:cNvPr id="4915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0EA758DB-73DE-0245-92BC-C0260DC37F1D}" type="slidenum">
              <a:rPr lang="en-US" altLang="x-none" sz="800">
                <a:solidFill>
                  <a:srgbClr val="595959"/>
                </a:solidFill>
              </a:rPr>
              <a:pPr eaLnBrk="1" hangingPunct="1"/>
              <a:t>32</a:t>
            </a:fld>
            <a:endParaRPr lang="en-US" altLang="x-none" sz="800">
              <a:solidFill>
                <a:srgbClr val="595959"/>
              </a:solidFill>
            </a:endParaRPr>
          </a:p>
        </p:txBody>
      </p:sp>
      <p:sp>
        <p:nvSpPr>
          <p:cNvPr id="49156"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3D31B44A-90DF-B94A-8354-3E4922BD6C13}" type="datetime6">
              <a:rPr lang="fr-SN" altLang="x-none" sz="1200"/>
              <a:pPr eaLnBrk="1" hangingPunct="1"/>
              <a:t>novembre 24</a:t>
            </a:fld>
            <a:endParaRPr lang="fr-FR" altLang="x-none"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C45C356-CD86-0141-B182-03353292428F}" type="slidenum">
              <a:rPr lang="en-US" altLang="x-none" sz="800">
                <a:solidFill>
                  <a:srgbClr val="595959"/>
                </a:solidFill>
              </a:rPr>
              <a:pPr eaLnBrk="1" hangingPunct="1"/>
              <a:t>33</a:t>
            </a:fld>
            <a:endParaRPr lang="en-US" altLang="x-none" sz="800">
              <a:solidFill>
                <a:srgbClr val="595959"/>
              </a:solidFill>
            </a:endParaRPr>
          </a:p>
        </p:txBody>
      </p:sp>
      <p:pic>
        <p:nvPicPr>
          <p:cNvPr id="51202" name="Picture 2" descr="Sans tit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 y="950913"/>
            <a:ext cx="4505325"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4" descr="Sans titr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4025" y="225425"/>
            <a:ext cx="23701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6" descr="Sans titre.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6313" y="1073150"/>
            <a:ext cx="4357687" cy="58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EB531973-9B1B-FA4F-AFC0-1A0D70295E41}" type="datetime6">
              <a:rPr lang="fr-SN" altLang="x-none" sz="1200"/>
              <a:pPr eaLnBrk="1" hangingPunct="1"/>
              <a:t>novembre 24</a:t>
            </a:fld>
            <a:endParaRPr lang="fr-FR" altLang="x-none"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011829BD-BCA6-9A46-AB1B-53A30B321654}" type="slidenum">
              <a:rPr lang="en-US" altLang="x-none" sz="800">
                <a:solidFill>
                  <a:srgbClr val="595959"/>
                </a:solidFill>
              </a:rPr>
              <a:pPr eaLnBrk="1" hangingPunct="1"/>
              <a:t>34</a:t>
            </a:fld>
            <a:endParaRPr lang="en-US" altLang="x-none" sz="800">
              <a:solidFill>
                <a:srgbClr val="595959"/>
              </a:solidFill>
            </a:endParaRPr>
          </a:p>
        </p:txBody>
      </p:sp>
      <p:pic>
        <p:nvPicPr>
          <p:cNvPr id="53250" name="Picture 4" descr="Sans tit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4025" y="225425"/>
            <a:ext cx="23701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1" descr="Sans titr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 y="1381125"/>
            <a:ext cx="4325938"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descr="Sans titre.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84713" y="1381125"/>
            <a:ext cx="4487862"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5D9F521C-6EF7-C541-A451-7E66552B46A1}" type="datetime6">
              <a:rPr lang="fr-SN" altLang="x-none" sz="1200"/>
              <a:pPr eaLnBrk="1" hangingPunct="1"/>
              <a:t>novembre 24</a:t>
            </a:fld>
            <a:endParaRPr lang="fr-FR" altLang="x-none"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(1/11)</a:t>
            </a:r>
          </a:p>
        </p:txBody>
      </p:sp>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dirty="0">
                <a:solidFill>
                  <a:srgbClr val="595959"/>
                </a:solidFill>
                <a:ea typeface="MS PGothic" charset="-128"/>
              </a:rPr>
              <a:t>1.  Le neurone biologique</a:t>
            </a:r>
          </a:p>
          <a:p>
            <a:pPr algn="just">
              <a:buFont typeface="Wingdings 2" charset="2"/>
              <a:buNone/>
            </a:pPr>
            <a:r>
              <a:rPr lang="fr-SN" altLang="x-none" dirty="0">
                <a:solidFill>
                  <a:srgbClr val="595959"/>
                </a:solidFill>
                <a:ea typeface="MS PGothic" charset="-128"/>
              </a:rPr>
              <a:t>Le cerveau humain est composé de cellules distinctes appelées neurones formant un ensemble dense d</a:t>
            </a:r>
            <a:r>
              <a:rPr lang="fr-SN" altLang="fr-FR" dirty="0">
                <a:solidFill>
                  <a:srgbClr val="595959"/>
                </a:solidFill>
                <a:ea typeface="MS PGothic" charset="-128"/>
              </a:rPr>
              <a:t>’</a:t>
            </a:r>
            <a:r>
              <a:rPr lang="fr-SN" altLang="x-none" dirty="0">
                <a:solidFill>
                  <a:srgbClr val="595959"/>
                </a:solidFill>
                <a:ea typeface="MS PGothic" charset="-128"/>
              </a:rPr>
              <a:t>environ </a:t>
            </a:r>
            <a:r>
              <a:rPr lang="fr-SN" altLang="x-none" b="1" dirty="0">
                <a:solidFill>
                  <a:srgbClr val="595959"/>
                </a:solidFill>
                <a:ea typeface="MS PGothic" charset="-128"/>
              </a:rPr>
              <a:t>100 milliards </a:t>
            </a:r>
            <a:r>
              <a:rPr lang="fr-SN" altLang="x-none" dirty="0">
                <a:solidFill>
                  <a:srgbClr val="595959"/>
                </a:solidFill>
                <a:ea typeface="MS PGothic" charset="-128"/>
              </a:rPr>
              <a:t>d</a:t>
            </a:r>
            <a:r>
              <a:rPr lang="fr-SN" altLang="fr-FR" dirty="0">
                <a:solidFill>
                  <a:srgbClr val="595959"/>
                </a:solidFill>
                <a:ea typeface="MS PGothic" charset="-128"/>
              </a:rPr>
              <a:t>’</a:t>
            </a:r>
            <a:r>
              <a:rPr lang="fr-SN" altLang="x-none" dirty="0">
                <a:solidFill>
                  <a:srgbClr val="595959"/>
                </a:solidFill>
                <a:ea typeface="MS PGothic" charset="-128"/>
              </a:rPr>
              <a:t>unités interconnectées [Rosenzweig and </a:t>
            </a:r>
            <a:r>
              <a:rPr lang="fr-SN" altLang="x-none" dirty="0" err="1">
                <a:solidFill>
                  <a:srgbClr val="595959"/>
                </a:solidFill>
                <a:ea typeface="MS PGothic" charset="-128"/>
              </a:rPr>
              <a:t>Leiman</a:t>
            </a:r>
            <a:r>
              <a:rPr lang="fr-SN" altLang="x-none" dirty="0">
                <a:solidFill>
                  <a:srgbClr val="595959"/>
                </a:solidFill>
                <a:ea typeface="MS PGothic" charset="-128"/>
              </a:rPr>
              <a:t>, 1992]. Nombre moyen de connexions: 10000. 1 mm3 contient 1 milliards de connexions.</a:t>
            </a:r>
          </a:p>
          <a:p>
            <a:pPr algn="just">
              <a:buFont typeface="Wingdings 2" charset="2"/>
              <a:buNone/>
            </a:pPr>
            <a:endParaRPr lang="fr-SN" altLang="x-none" dirty="0">
              <a:solidFill>
                <a:srgbClr val="595959"/>
              </a:solidFill>
              <a:ea typeface="MS PGothic" charset="-128"/>
            </a:endParaRPr>
          </a:p>
          <a:p>
            <a:pPr algn="just">
              <a:buFont typeface="Wingdings 2" charset="2"/>
              <a:buNone/>
            </a:pPr>
            <a:endParaRPr lang="fr-SN" altLang="x-none" dirty="0">
              <a:solidFill>
                <a:srgbClr val="595959"/>
              </a:solidFill>
              <a:ea typeface="MS PGothic" charset="-128"/>
            </a:endParaRPr>
          </a:p>
          <a:p>
            <a:pPr algn="just">
              <a:buFont typeface="Wingdings 2" charset="2"/>
              <a:buNone/>
            </a:pPr>
            <a:endParaRPr lang="fr-SN" altLang="x-none" dirty="0">
              <a:solidFill>
                <a:srgbClr val="595959"/>
              </a:solidFill>
              <a:ea typeface="MS PGothic" charset="-128"/>
            </a:endParaRPr>
          </a:p>
          <a:p>
            <a:pPr algn="just">
              <a:buFont typeface="Wingdings 2" charset="2"/>
              <a:buNone/>
            </a:pPr>
            <a:r>
              <a:rPr lang="fr-SN" altLang="x-none" dirty="0">
                <a:solidFill>
                  <a:srgbClr val="595959"/>
                </a:solidFill>
                <a:ea typeface="MS PGothic" charset="-128"/>
              </a:rPr>
              <a:t>Neurones véhiculent et traitent des informations en faisant circuler des messages électriques dans le réseau massivement parallèle formé par leur axone. Les informations sont transmises d</a:t>
            </a:r>
            <a:r>
              <a:rPr lang="fr-SN" altLang="fr-FR" dirty="0">
                <a:solidFill>
                  <a:srgbClr val="595959"/>
                </a:solidFill>
                <a:ea typeface="MS PGothic" charset="-128"/>
              </a:rPr>
              <a:t>’</a:t>
            </a:r>
            <a:r>
              <a:rPr lang="fr-SN" altLang="x-none" dirty="0">
                <a:solidFill>
                  <a:srgbClr val="595959"/>
                </a:solidFill>
                <a:ea typeface="MS PGothic" charset="-128"/>
              </a:rPr>
              <a:t>un neurone à l</a:t>
            </a:r>
            <a:r>
              <a:rPr lang="fr-SN" altLang="fr-FR" dirty="0">
                <a:solidFill>
                  <a:srgbClr val="595959"/>
                </a:solidFill>
                <a:ea typeface="MS PGothic" charset="-128"/>
              </a:rPr>
              <a:t>’</a:t>
            </a:r>
            <a:r>
              <a:rPr lang="fr-SN" altLang="x-none" dirty="0">
                <a:solidFill>
                  <a:srgbClr val="595959"/>
                </a:solidFill>
                <a:ea typeface="MS PGothic" charset="-128"/>
              </a:rPr>
              <a:t>autre, de manière unidirectionnelle (influx nerveux), par l</a:t>
            </a:r>
            <a:r>
              <a:rPr lang="fr-SN" altLang="fr-FR" dirty="0">
                <a:solidFill>
                  <a:srgbClr val="595959"/>
                </a:solidFill>
                <a:ea typeface="MS PGothic" charset="-128"/>
              </a:rPr>
              <a:t>’</a:t>
            </a:r>
            <a:r>
              <a:rPr lang="fr-SN" altLang="x-none" dirty="0">
                <a:solidFill>
                  <a:srgbClr val="595959"/>
                </a:solidFill>
                <a:ea typeface="MS PGothic" charset="-128"/>
              </a:rPr>
              <a:t>intermédiaire de points de jonction appelés synapses. </a:t>
            </a:r>
          </a:p>
          <a:p>
            <a:pPr algn="just">
              <a:buFont typeface="Wingdings 2" charset="2"/>
              <a:buNone/>
            </a:pPr>
            <a:endParaRPr lang="fr-SN" altLang="x-none" dirty="0">
              <a:solidFill>
                <a:srgbClr val="595959"/>
              </a:solidFill>
              <a:ea typeface="MS PGothic" charset="-128"/>
            </a:endParaRPr>
          </a:p>
        </p:txBody>
      </p:sp>
      <p:sp>
        <p:nvSpPr>
          <p:cNvPr id="5529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2ED1796-DA2F-7741-B18F-7B8949801CCC}" type="slidenum">
              <a:rPr lang="en-US" altLang="x-none" sz="800">
                <a:solidFill>
                  <a:srgbClr val="595959"/>
                </a:solidFill>
              </a:rPr>
              <a:pPr eaLnBrk="1" hangingPunct="1"/>
              <a:t>35</a:t>
            </a:fld>
            <a:endParaRPr lang="en-US" altLang="x-none" sz="800">
              <a:solidFill>
                <a:srgbClr val="595959"/>
              </a:solidFill>
            </a:endParaRPr>
          </a:p>
        </p:txBody>
      </p:sp>
      <p:pic>
        <p:nvPicPr>
          <p:cNvPr id="5530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2863" y="3076575"/>
            <a:ext cx="39957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8C29FD94-F896-EC49-9982-DC1EA9FF62A4}" type="datetime6">
              <a:rPr lang="fr-SN" altLang="x-none" sz="1200"/>
              <a:pPr eaLnBrk="1" hangingPunct="1"/>
              <a:t>novembre 24</a:t>
            </a:fld>
            <a:endParaRPr lang="fr-FR" altLang="x-none"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(2/11)</a:t>
            </a:r>
          </a:p>
        </p:txBody>
      </p:sp>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pitchFamily="18" charset="2"/>
              <a:buAutoNum type="arabicPeriod"/>
              <a:defRPr/>
            </a:pPr>
            <a:r>
              <a:rPr lang="fr-FR" b="1" dirty="0">
                <a:solidFill>
                  <a:srgbClr val="595959"/>
                </a:solidFill>
                <a:ea typeface="MS PGothic" charset="0"/>
                <a:cs typeface="Times New Roman" charset="0"/>
              </a:rPr>
              <a:t>Le neurone biologique (bis) Cellules de </a:t>
            </a:r>
            <a:r>
              <a:rPr lang="fr-FR" b="1" dirty="0" err="1">
                <a:solidFill>
                  <a:srgbClr val="595959"/>
                </a:solidFill>
                <a:ea typeface="MS PGothic" charset="0"/>
                <a:cs typeface="Times New Roman" charset="0"/>
              </a:rPr>
              <a:t>Purkinie</a:t>
            </a:r>
            <a:r>
              <a:rPr lang="fr-FR" b="1" dirty="0">
                <a:solidFill>
                  <a:srgbClr val="595959"/>
                </a:solidFill>
                <a:ea typeface="MS PGothic" charset="0"/>
                <a:cs typeface="Times New Roman" charset="0"/>
              </a:rPr>
              <a:t> (Cervelet)</a:t>
            </a:r>
          </a:p>
          <a:p>
            <a:pPr marL="342900" indent="-342900" algn="just">
              <a:buFont typeface="Wingdings 2" pitchFamily="18" charset="2"/>
              <a:buAutoNum type="arabicPeriod"/>
              <a:defRPr/>
            </a:pPr>
            <a:endParaRPr lang="fr-SN" dirty="0"/>
          </a:p>
        </p:txBody>
      </p:sp>
      <p:sp>
        <p:nvSpPr>
          <p:cNvPr id="5734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F9FA07F6-6569-3E47-A5E8-79D8825A9B1C}" type="slidenum">
              <a:rPr lang="en-US" altLang="x-none" sz="800">
                <a:solidFill>
                  <a:srgbClr val="595959"/>
                </a:solidFill>
              </a:rPr>
              <a:pPr eaLnBrk="1" hangingPunct="1"/>
              <a:t>36</a:t>
            </a:fld>
            <a:endParaRPr lang="en-US" altLang="x-none" sz="800">
              <a:solidFill>
                <a:srgbClr val="595959"/>
              </a:solidFill>
            </a:endParaRPr>
          </a:p>
        </p:txBody>
      </p:sp>
      <p:sp>
        <p:nvSpPr>
          <p:cNvPr id="57348"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254B2C01-EC10-BC47-AF9C-80852743DC2A}" type="datetime6">
              <a:rPr lang="fr-SN" altLang="x-none" sz="1200"/>
              <a:pPr eaLnBrk="1" hangingPunct="1"/>
              <a:t>novembre 24</a:t>
            </a:fld>
            <a:endParaRPr lang="fr-FR" altLang="x-none" sz="1200"/>
          </a:p>
        </p:txBody>
      </p:sp>
      <p:pic>
        <p:nvPicPr>
          <p:cNvPr id="57349" name="Picture 1" descr="Sans tit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755775"/>
            <a:ext cx="6715125"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(3/11)</a:t>
            </a:r>
          </a:p>
        </p:txBody>
      </p:sp>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a:solidFill>
                  <a:srgbClr val="595959"/>
                </a:solidFill>
                <a:ea typeface="MS PGothic" charset="-128"/>
              </a:rPr>
              <a:t>1.  Le neurone biologique (ter) – le cerveau</a:t>
            </a:r>
          </a:p>
          <a:p>
            <a:pPr>
              <a:lnSpc>
                <a:spcPct val="110000"/>
              </a:lnSpc>
              <a:buFont typeface="Wingdings 2" charset="2"/>
              <a:buNone/>
            </a:pPr>
            <a:r>
              <a:rPr lang="fr-FR" altLang="x-none" b="1">
                <a:solidFill>
                  <a:srgbClr val="595959"/>
                </a:solidFill>
                <a:ea typeface="MS PGothic" charset="-128"/>
              </a:rPr>
              <a:t>Trois couches successives </a:t>
            </a:r>
          </a:p>
          <a:p>
            <a:pPr>
              <a:lnSpc>
                <a:spcPct val="110000"/>
              </a:lnSpc>
              <a:spcBef>
                <a:spcPts val="800"/>
              </a:spcBef>
              <a:buFont typeface="Wingdings 2" charset="2"/>
              <a:buNone/>
            </a:pPr>
            <a:r>
              <a:rPr lang="fr-FR" altLang="x-none">
                <a:solidFill>
                  <a:srgbClr val="595959"/>
                </a:solidFill>
                <a:ea typeface="MS PGothic" charset="-128"/>
              </a:rPr>
              <a:t>Le cerveau reptilien (la couche la plus ancienne) </a:t>
            </a:r>
          </a:p>
          <a:p>
            <a:pPr>
              <a:lnSpc>
                <a:spcPct val="110000"/>
              </a:lnSpc>
              <a:spcBef>
                <a:spcPts val="800"/>
              </a:spcBef>
              <a:buFont typeface="Wingdings 2" charset="2"/>
              <a:buNone/>
            </a:pPr>
            <a:r>
              <a:rPr lang="fr-FR" altLang="x-none">
                <a:solidFill>
                  <a:srgbClr val="595959"/>
                </a:solidFill>
                <a:ea typeface="MS PGothic" charset="-128"/>
              </a:rPr>
              <a:t>L</a:t>
            </a:r>
            <a:r>
              <a:rPr lang="fr-FR" altLang="fr-FR">
                <a:solidFill>
                  <a:srgbClr val="595959"/>
                </a:solidFill>
                <a:ea typeface="MS PGothic" charset="-128"/>
              </a:rPr>
              <a:t>’</a:t>
            </a:r>
            <a:r>
              <a:rPr lang="fr-FR" altLang="x-none">
                <a:solidFill>
                  <a:srgbClr val="595959"/>
                </a:solidFill>
                <a:ea typeface="MS PGothic" charset="-128"/>
              </a:rPr>
              <a:t>hippocampe (cerveau archaïque)</a:t>
            </a:r>
          </a:p>
          <a:p>
            <a:pPr>
              <a:lnSpc>
                <a:spcPct val="110000"/>
              </a:lnSpc>
              <a:spcBef>
                <a:spcPts val="800"/>
              </a:spcBef>
              <a:buFont typeface="Wingdings 2" charset="2"/>
              <a:buNone/>
            </a:pPr>
            <a:r>
              <a:rPr lang="fr-FR" altLang="x-none">
                <a:solidFill>
                  <a:srgbClr val="595959"/>
                </a:solidFill>
                <a:ea typeface="MS PGothic" charset="-128"/>
              </a:rPr>
              <a:t>Le cortex (la couche la plus récente)</a:t>
            </a:r>
          </a:p>
          <a:p>
            <a:pPr>
              <a:lnSpc>
                <a:spcPct val="110000"/>
              </a:lnSpc>
              <a:buFont typeface="Wingdings 2" charset="2"/>
              <a:buNone/>
            </a:pPr>
            <a:r>
              <a:rPr lang="fr-FR" altLang="x-none" b="1">
                <a:solidFill>
                  <a:srgbClr val="595959"/>
                </a:solidFill>
                <a:ea typeface="MS PGothic" charset="-128"/>
              </a:rPr>
              <a:t>Découpage en régions </a:t>
            </a:r>
            <a:endParaRPr lang="fr-FR" altLang="x-none">
              <a:solidFill>
                <a:srgbClr val="595959"/>
              </a:solidFill>
              <a:ea typeface="MS PGothic" charset="-128"/>
            </a:endParaRPr>
          </a:p>
          <a:p>
            <a:pPr>
              <a:lnSpc>
                <a:spcPct val="110000"/>
              </a:lnSpc>
              <a:spcBef>
                <a:spcPts val="800"/>
              </a:spcBef>
              <a:buFont typeface="Wingdings 2" charset="2"/>
              <a:buNone/>
            </a:pPr>
            <a:r>
              <a:rPr lang="fr-FR" altLang="x-none">
                <a:solidFill>
                  <a:srgbClr val="595959"/>
                </a:solidFill>
                <a:ea typeface="MS PGothic" charset="-128"/>
              </a:rPr>
              <a:t>Au niveau morphologique et fonctionnel</a:t>
            </a:r>
          </a:p>
          <a:p>
            <a:pPr>
              <a:lnSpc>
                <a:spcPct val="110000"/>
              </a:lnSpc>
              <a:buFont typeface="Wingdings 2" charset="2"/>
              <a:buNone/>
            </a:pPr>
            <a:r>
              <a:rPr lang="fr-FR" altLang="x-none" b="1">
                <a:solidFill>
                  <a:srgbClr val="595959"/>
                </a:solidFill>
                <a:ea typeface="MS PGothic" charset="-128"/>
              </a:rPr>
              <a:t>Adaptation</a:t>
            </a:r>
            <a:r>
              <a:rPr lang="fr-FR" altLang="x-none">
                <a:solidFill>
                  <a:srgbClr val="595959"/>
                </a:solidFill>
                <a:ea typeface="MS PGothic" charset="-128"/>
              </a:rPr>
              <a:t> </a:t>
            </a:r>
          </a:p>
          <a:p>
            <a:pPr>
              <a:lnSpc>
                <a:spcPct val="110000"/>
              </a:lnSpc>
              <a:spcBef>
                <a:spcPts val="800"/>
              </a:spcBef>
              <a:buFont typeface="Wingdings 2" charset="2"/>
              <a:buNone/>
            </a:pPr>
            <a:r>
              <a:rPr lang="fr-FR" altLang="x-none">
                <a:solidFill>
                  <a:srgbClr val="595959"/>
                </a:solidFill>
                <a:ea typeface="MS PGothic" charset="-128"/>
              </a:rPr>
              <a:t>Renforcement de l</a:t>
            </a:r>
            <a:r>
              <a:rPr lang="fr-FR" altLang="fr-FR">
                <a:solidFill>
                  <a:srgbClr val="595959"/>
                </a:solidFill>
                <a:ea typeface="MS PGothic" charset="-128"/>
              </a:rPr>
              <a:t>’</a:t>
            </a:r>
            <a:r>
              <a:rPr lang="fr-FR" altLang="x-none">
                <a:solidFill>
                  <a:srgbClr val="595959"/>
                </a:solidFill>
                <a:ea typeface="MS PGothic" charset="-128"/>
              </a:rPr>
              <a:t>efficacité synaptique</a:t>
            </a:r>
          </a:p>
          <a:p>
            <a:pPr>
              <a:lnSpc>
                <a:spcPct val="110000"/>
              </a:lnSpc>
              <a:spcBef>
                <a:spcPts val="800"/>
              </a:spcBef>
              <a:buFont typeface="Wingdings 2" charset="2"/>
              <a:buNone/>
            </a:pPr>
            <a:r>
              <a:rPr lang="fr-FR" altLang="x-none">
                <a:solidFill>
                  <a:srgbClr val="595959"/>
                </a:solidFill>
                <a:ea typeface="MS PGothic" charset="-128"/>
              </a:rPr>
              <a:t>Renforcement des corrélations</a:t>
            </a:r>
            <a:endParaRPr lang="fr-SN" altLang="x-none">
              <a:solidFill>
                <a:srgbClr val="595959"/>
              </a:solidFill>
              <a:ea typeface="MS PGothic" charset="-128"/>
            </a:endParaRPr>
          </a:p>
        </p:txBody>
      </p:sp>
      <p:sp>
        <p:nvSpPr>
          <p:cNvPr id="5939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E826DC4-82A8-E745-9FF7-764C1C391F14}" type="slidenum">
              <a:rPr lang="en-US" altLang="x-none" sz="800">
                <a:solidFill>
                  <a:srgbClr val="595959"/>
                </a:solidFill>
              </a:rPr>
              <a:pPr eaLnBrk="1" hangingPunct="1"/>
              <a:t>37</a:t>
            </a:fld>
            <a:endParaRPr lang="en-US" altLang="x-none" sz="800">
              <a:solidFill>
                <a:srgbClr val="595959"/>
              </a:solidFill>
            </a:endParaRPr>
          </a:p>
        </p:txBody>
      </p:sp>
      <p:sp>
        <p:nvSpPr>
          <p:cNvPr id="59396"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0EF2C0BC-2408-C043-A6B2-04C8C837CAA6}" type="datetime6">
              <a:rPr lang="fr-SN" altLang="x-none" sz="1200"/>
              <a:pPr eaLnBrk="1" hangingPunct="1"/>
              <a:t>novembre 24</a:t>
            </a:fld>
            <a:endParaRPr lang="fr-FR" altLang="x-none"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(4/11)</a:t>
            </a:r>
          </a:p>
        </p:txBody>
      </p:sp>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a:solidFill>
                  <a:srgbClr val="595959"/>
                </a:solidFill>
                <a:ea typeface="MS PGothic" charset="-128"/>
              </a:rPr>
              <a:t>1.  Le neurone biologique (qua) – le cerveau (caractéristiques)</a:t>
            </a:r>
          </a:p>
          <a:p>
            <a:pPr>
              <a:buFont typeface="Wingdings 2" charset="2"/>
              <a:buNone/>
            </a:pPr>
            <a:r>
              <a:rPr lang="fr-FR" altLang="x-none">
                <a:solidFill>
                  <a:srgbClr val="595959"/>
                </a:solidFill>
                <a:ea typeface="MS PGothic" charset="-128"/>
              </a:rPr>
              <a:t>Apprentissage – Adaptation </a:t>
            </a:r>
            <a:endParaRPr lang="fr-FR" altLang="x-none">
              <a:solidFill>
                <a:srgbClr val="595959"/>
              </a:solidFill>
              <a:latin typeface="Wingdings" charset="2"/>
              <a:ea typeface="MS PGothic" charset="-128"/>
            </a:endParaRPr>
          </a:p>
          <a:p>
            <a:pPr>
              <a:spcBef>
                <a:spcPts val="200"/>
              </a:spcBef>
              <a:buFont typeface="Wingdings 2" charset="2"/>
              <a:buNone/>
            </a:pPr>
            <a:r>
              <a:rPr lang="fr-FR" altLang="x-none">
                <a:solidFill>
                  <a:srgbClr val="595959"/>
                </a:solidFill>
                <a:ea typeface="MS PGothic" charset="-128"/>
              </a:rPr>
              <a:t>	– Plasticité synaptique</a:t>
            </a:r>
          </a:p>
          <a:p>
            <a:pPr>
              <a:spcBef>
                <a:spcPts val="200"/>
              </a:spcBef>
              <a:buFont typeface="Wingdings 2" charset="2"/>
              <a:buNone/>
            </a:pPr>
            <a:r>
              <a:rPr lang="fr-FR" altLang="x-none">
                <a:solidFill>
                  <a:srgbClr val="595959"/>
                </a:solidFill>
                <a:ea typeface="MS PGothic" charset="-128"/>
              </a:rPr>
              <a:t>	 – Reconversion </a:t>
            </a:r>
          </a:p>
          <a:p>
            <a:pPr>
              <a:spcBef>
                <a:spcPts val="200"/>
              </a:spcBef>
              <a:buFont typeface="Wingdings 2" charset="2"/>
              <a:buNone/>
            </a:pPr>
            <a:r>
              <a:rPr lang="fr-FR" altLang="x-none">
                <a:solidFill>
                  <a:srgbClr val="595959"/>
                </a:solidFill>
                <a:ea typeface="MS PGothic" charset="-128"/>
              </a:rPr>
              <a:t>Robustesse</a:t>
            </a:r>
            <a:br>
              <a:rPr lang="fr-FR" altLang="x-none">
                <a:solidFill>
                  <a:srgbClr val="595959"/>
                </a:solidFill>
                <a:ea typeface="MS PGothic" charset="-128"/>
              </a:rPr>
            </a:br>
            <a:r>
              <a:rPr lang="fr-FR" altLang="x-none">
                <a:solidFill>
                  <a:srgbClr val="595959"/>
                </a:solidFill>
                <a:ea typeface="MS PGothic" charset="-128"/>
              </a:rPr>
              <a:t>	– Résistance à l</a:t>
            </a:r>
            <a:r>
              <a:rPr lang="fr-FR" altLang="fr-FR">
                <a:solidFill>
                  <a:srgbClr val="595959"/>
                </a:solidFill>
                <a:ea typeface="MS PGothic" charset="-128"/>
              </a:rPr>
              <a:t>’</a:t>
            </a:r>
            <a:r>
              <a:rPr lang="fr-FR" altLang="ja-JP">
                <a:solidFill>
                  <a:srgbClr val="595959"/>
                </a:solidFill>
                <a:ea typeface="MS PGothic" charset="-128"/>
              </a:rPr>
              <a:t>imprécision des entrées </a:t>
            </a:r>
          </a:p>
          <a:p>
            <a:pPr>
              <a:spcBef>
                <a:spcPts val="200"/>
              </a:spcBef>
              <a:buFont typeface="Wingdings 2" charset="2"/>
              <a:buNone/>
            </a:pPr>
            <a:r>
              <a:rPr lang="fr-FR" altLang="x-none">
                <a:solidFill>
                  <a:srgbClr val="595959"/>
                </a:solidFill>
                <a:ea typeface="MS PGothic" charset="-128"/>
              </a:rPr>
              <a:t>	– Résistance à la détérioration</a:t>
            </a:r>
            <a:br>
              <a:rPr lang="fr-FR" altLang="x-none">
                <a:solidFill>
                  <a:srgbClr val="595959"/>
                </a:solidFill>
                <a:ea typeface="MS PGothic" charset="-128"/>
              </a:rPr>
            </a:br>
            <a:r>
              <a:rPr lang="fr-FR" altLang="x-none">
                <a:solidFill>
                  <a:srgbClr val="595959"/>
                </a:solidFill>
                <a:ea typeface="MS PGothic" charset="-128"/>
              </a:rPr>
              <a:t> 	– Distribution des informations </a:t>
            </a:r>
          </a:p>
          <a:p>
            <a:pPr>
              <a:spcBef>
                <a:spcPts val="800"/>
              </a:spcBef>
              <a:buFont typeface="Wingdings 2" charset="2"/>
              <a:buNone/>
            </a:pPr>
            <a:r>
              <a:rPr lang="fr-FR" altLang="x-none">
                <a:solidFill>
                  <a:srgbClr val="595959"/>
                </a:solidFill>
                <a:ea typeface="MS PGothic" charset="-128"/>
              </a:rPr>
              <a:t>Parallélisme</a:t>
            </a:r>
            <a:br>
              <a:rPr lang="fr-FR" altLang="x-none">
                <a:solidFill>
                  <a:srgbClr val="595959"/>
                </a:solidFill>
                <a:ea typeface="MS PGothic" charset="-128"/>
              </a:rPr>
            </a:br>
            <a:r>
              <a:rPr lang="fr-FR" altLang="x-none">
                <a:solidFill>
                  <a:srgbClr val="595959"/>
                </a:solidFill>
                <a:ea typeface="MS PGothic" charset="-128"/>
              </a:rPr>
              <a:t>	– Interactions locales</a:t>
            </a:r>
            <a:br>
              <a:rPr lang="fr-FR" altLang="x-none">
                <a:solidFill>
                  <a:srgbClr val="595959"/>
                </a:solidFill>
                <a:ea typeface="MS PGothic" charset="-128"/>
              </a:rPr>
            </a:br>
            <a:r>
              <a:rPr lang="fr-FR" altLang="x-none">
                <a:solidFill>
                  <a:srgbClr val="595959"/>
                </a:solidFill>
                <a:ea typeface="MS PGothic" charset="-128"/>
              </a:rPr>
              <a:t>	– Propriétés globales</a:t>
            </a:r>
            <a:br>
              <a:rPr lang="fr-FR" altLang="x-none">
                <a:solidFill>
                  <a:srgbClr val="595959"/>
                </a:solidFill>
                <a:ea typeface="MS PGothic" charset="-128"/>
              </a:rPr>
            </a:br>
            <a:r>
              <a:rPr lang="fr-FR" altLang="x-none">
                <a:solidFill>
                  <a:srgbClr val="595959"/>
                </a:solidFill>
                <a:ea typeface="MS PGothic" charset="-128"/>
              </a:rPr>
              <a:t>	– Simultanéité du traitement </a:t>
            </a:r>
          </a:p>
          <a:p>
            <a:pPr>
              <a:buFont typeface="Wingdings 2" charset="2"/>
              <a:buNone/>
            </a:pPr>
            <a:r>
              <a:rPr lang="fr-FR" altLang="x-none">
                <a:solidFill>
                  <a:srgbClr val="595959"/>
                </a:solidFill>
                <a:ea typeface="MS PGothic" charset="-128"/>
              </a:rPr>
              <a:t>Ces caractéristiques inspirent la construction des réseaux de neurones formels </a:t>
            </a:r>
          </a:p>
        </p:txBody>
      </p:sp>
      <p:sp>
        <p:nvSpPr>
          <p:cNvPr id="6144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5759C68E-C053-2A4A-9D39-27BB6AD54EA1}" type="slidenum">
              <a:rPr lang="en-US" altLang="x-none" sz="800">
                <a:solidFill>
                  <a:srgbClr val="595959"/>
                </a:solidFill>
              </a:rPr>
              <a:pPr eaLnBrk="1" hangingPunct="1"/>
              <a:t>38</a:t>
            </a:fld>
            <a:endParaRPr lang="en-US" altLang="x-none" sz="800">
              <a:solidFill>
                <a:srgbClr val="595959"/>
              </a:solidFill>
            </a:endParaRPr>
          </a:p>
        </p:txBody>
      </p:sp>
      <p:sp>
        <p:nvSpPr>
          <p:cNvPr id="61444"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5CA16264-09E7-C14B-8510-1C3342EA6506}" type="datetime6">
              <a:rPr lang="fr-SN" altLang="x-none" sz="1200"/>
              <a:pPr eaLnBrk="1" hangingPunct="1"/>
              <a:t>novembre 24</a:t>
            </a:fld>
            <a:endParaRPr lang="fr-FR" altLang="x-none"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(5/11)</a:t>
            </a:r>
          </a:p>
        </p:txBody>
      </p:sp>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2"/>
            </a:pPr>
            <a:r>
              <a:rPr lang="fr-FR" altLang="x-none" b="1">
                <a:solidFill>
                  <a:srgbClr val="595959"/>
                </a:solidFill>
                <a:ea typeface="MS PGothic" charset="-128"/>
              </a:rPr>
              <a:t>Comparaison (Cerveau Vs Machine)</a:t>
            </a:r>
          </a:p>
          <a:p>
            <a:pPr marL="342900" indent="-342900" algn="just">
              <a:lnSpc>
                <a:spcPct val="90000"/>
              </a:lnSpc>
              <a:buClrTx/>
              <a:buFont typeface="Wingdings 2" charset="2"/>
              <a:buNone/>
            </a:pPr>
            <a:r>
              <a:rPr lang="fr-FR" altLang="x-none" b="1">
                <a:solidFill>
                  <a:srgbClr val="595959"/>
                </a:solidFill>
                <a:ea typeface="MS PGothic" charset="-128"/>
              </a:rPr>
              <a:t>Architecture de Von Neumann</a:t>
            </a:r>
          </a:p>
          <a:p>
            <a:pPr marL="342900" indent="-342900" algn="just">
              <a:lnSpc>
                <a:spcPct val="90000"/>
              </a:lnSpc>
              <a:buClrTx/>
              <a:buFont typeface="Wingdings 2" charset="2"/>
              <a:buNone/>
            </a:pPr>
            <a:r>
              <a:rPr lang="fr-FR" altLang="x-none">
                <a:solidFill>
                  <a:srgbClr val="595959"/>
                </a:solidFill>
                <a:ea typeface="MS PGothic" charset="-128"/>
              </a:rPr>
              <a:t>– déterministe </a:t>
            </a:r>
          </a:p>
          <a:p>
            <a:pPr marL="342900" indent="-342900">
              <a:buFont typeface="Wingdings 2" charset="2"/>
              <a:buNone/>
            </a:pPr>
            <a:r>
              <a:rPr lang="fr-FR" altLang="x-none">
                <a:solidFill>
                  <a:srgbClr val="595959"/>
                </a:solidFill>
                <a:ea typeface="MS PGothic" charset="-128"/>
              </a:rPr>
              <a:t>–  séquences d</a:t>
            </a:r>
            <a:r>
              <a:rPr lang="fr-FR" altLang="fr-FR">
                <a:solidFill>
                  <a:srgbClr val="595959"/>
                </a:solidFill>
                <a:ea typeface="MS PGothic" charset="-128"/>
              </a:rPr>
              <a:t>’</a:t>
            </a:r>
            <a:r>
              <a:rPr lang="fr-FR" altLang="x-none">
                <a:solidFill>
                  <a:srgbClr val="595959"/>
                </a:solidFill>
                <a:ea typeface="MS PGothic" charset="-128"/>
              </a:rPr>
              <a:t>instructions </a:t>
            </a:r>
          </a:p>
          <a:p>
            <a:pPr marL="342900" indent="-342900" algn="just">
              <a:lnSpc>
                <a:spcPct val="90000"/>
              </a:lnSpc>
              <a:buClrTx/>
              <a:buFont typeface="Wingdings 2" charset="2"/>
              <a:buNone/>
            </a:pPr>
            <a:r>
              <a:rPr lang="fr-FR" altLang="x-none">
                <a:solidFill>
                  <a:srgbClr val="595959"/>
                </a:solidFill>
                <a:ea typeface="MS PGothic" charset="-128"/>
              </a:rPr>
              <a:t>–  tâches répétitives </a:t>
            </a:r>
          </a:p>
          <a:p>
            <a:pPr marL="342900" indent="-342900" algn="just">
              <a:lnSpc>
                <a:spcPct val="90000"/>
              </a:lnSpc>
              <a:buClrTx/>
              <a:buFont typeface="Wingdings 2" charset="2"/>
              <a:buNone/>
            </a:pPr>
            <a:r>
              <a:rPr lang="fr-FR" altLang="x-none">
                <a:solidFill>
                  <a:srgbClr val="595959"/>
                </a:solidFill>
                <a:ea typeface="MS PGothic" charset="-128"/>
              </a:rPr>
              <a:t>–  vitesse élevée </a:t>
            </a:r>
          </a:p>
          <a:p>
            <a:pPr marL="342900" indent="-342900" algn="just">
              <a:lnSpc>
                <a:spcPct val="90000"/>
              </a:lnSpc>
              <a:buClrTx/>
              <a:buFont typeface="Wingdings 2" charset="2"/>
              <a:buNone/>
            </a:pPr>
            <a:r>
              <a:rPr lang="fr-FR" altLang="x-none">
                <a:solidFill>
                  <a:srgbClr val="595959"/>
                </a:solidFill>
                <a:ea typeface="MS PGothic" charset="-128"/>
              </a:rPr>
              <a:t>–  programmation </a:t>
            </a:r>
          </a:p>
          <a:p>
            <a:pPr marL="342900" indent="-342900" algn="just">
              <a:lnSpc>
                <a:spcPct val="90000"/>
              </a:lnSpc>
              <a:buClrTx/>
              <a:buFont typeface="Wingdings 2" charset="2"/>
              <a:buNone/>
            </a:pPr>
            <a:r>
              <a:rPr lang="fr-FR" altLang="x-none">
                <a:solidFill>
                  <a:srgbClr val="595959"/>
                </a:solidFill>
                <a:ea typeface="MS PGothic" charset="-128"/>
              </a:rPr>
              <a:t>– unicité des solutions </a:t>
            </a:r>
          </a:p>
          <a:p>
            <a:pPr marL="342900" indent="-342900" algn="just">
              <a:lnSpc>
                <a:spcPct val="90000"/>
              </a:lnSpc>
              <a:buClrTx/>
              <a:buFont typeface="Wingdings 2" charset="2"/>
              <a:buNone/>
            </a:pPr>
            <a:endParaRPr lang="fr-FR" altLang="x-none" b="1">
              <a:solidFill>
                <a:srgbClr val="595959"/>
              </a:solidFill>
              <a:ea typeface="MS PGothic" charset="-128"/>
            </a:endParaRPr>
          </a:p>
          <a:p>
            <a:pPr marL="342900" indent="-342900" algn="just">
              <a:lnSpc>
                <a:spcPct val="90000"/>
              </a:lnSpc>
              <a:buClrTx/>
              <a:buFont typeface="Wingdings 2" charset="2"/>
              <a:buNone/>
            </a:pPr>
            <a:r>
              <a:rPr lang="fr-FR" altLang="x-none" b="1">
                <a:solidFill>
                  <a:srgbClr val="595959"/>
                </a:solidFill>
                <a:ea typeface="MS PGothic" charset="-128"/>
              </a:rPr>
              <a:t>ex: produit matriciel </a:t>
            </a: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buClrTx/>
              <a:buFont typeface="Wingdings 2" charset="2"/>
              <a:buNone/>
            </a:pPr>
            <a:endParaRPr lang="fr-FR" altLang="x-none" b="1">
              <a:solidFill>
                <a:srgbClr val="595959"/>
              </a:solidFill>
              <a:ea typeface="MS PGothic" charset="-128"/>
            </a:endParaRPr>
          </a:p>
        </p:txBody>
      </p:sp>
      <p:sp>
        <p:nvSpPr>
          <p:cNvPr id="6349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378E614-EC25-774C-B7EF-0A047D7703CD}" type="slidenum">
              <a:rPr lang="en-US" altLang="x-none" sz="800">
                <a:solidFill>
                  <a:srgbClr val="595959"/>
                </a:solidFill>
              </a:rPr>
              <a:pPr eaLnBrk="1" hangingPunct="1"/>
              <a:t>39</a:t>
            </a:fld>
            <a:endParaRPr lang="en-US" altLang="x-none" sz="800">
              <a:solidFill>
                <a:srgbClr val="595959"/>
              </a:solidFill>
            </a:endParaRPr>
          </a:p>
        </p:txBody>
      </p:sp>
      <p:sp>
        <p:nvSpPr>
          <p:cNvPr id="63492"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2D49646-39C0-DF43-9079-CBE148B89BDA}" type="datetime6">
              <a:rPr lang="fr-SN" altLang="x-none" sz="1200"/>
              <a:pPr eaLnBrk="1" hangingPunct="1"/>
              <a:t>novembre 24</a:t>
            </a:fld>
            <a:endParaRPr lang="fr-FR" altLang="x-none" sz="1200"/>
          </a:p>
        </p:txBody>
      </p:sp>
      <p:sp>
        <p:nvSpPr>
          <p:cNvPr id="63493" name="TextBox 1"/>
          <p:cNvSpPr txBox="1">
            <a:spLocks noChangeArrowheads="1"/>
          </p:cNvSpPr>
          <p:nvPr/>
        </p:nvSpPr>
        <p:spPr bwMode="auto">
          <a:xfrm>
            <a:off x="4586288" y="1928813"/>
            <a:ext cx="3937000"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just" eaLnBrk="1" hangingPunct="1">
              <a:lnSpc>
                <a:spcPct val="90000"/>
              </a:lnSpc>
            </a:pPr>
            <a:r>
              <a:rPr lang="fr-FR" altLang="x-none" sz="1800" b="1">
                <a:solidFill>
                  <a:srgbClr val="595959"/>
                </a:solidFill>
              </a:rPr>
              <a:t>Cerveau Humain</a:t>
            </a:r>
          </a:p>
          <a:p>
            <a:pPr algn="just" eaLnBrk="1" hangingPunct="1">
              <a:lnSpc>
                <a:spcPct val="90000"/>
              </a:lnSpc>
            </a:pPr>
            <a:endParaRPr lang="fr-FR" altLang="x-none" sz="1800">
              <a:solidFill>
                <a:srgbClr val="595959"/>
              </a:solidFill>
            </a:endParaRPr>
          </a:p>
          <a:p>
            <a:pPr algn="just" eaLnBrk="1" hangingPunct="1">
              <a:lnSpc>
                <a:spcPct val="90000"/>
              </a:lnSpc>
            </a:pPr>
            <a:r>
              <a:rPr lang="fr-FR" altLang="x-none" sz="1800"/>
              <a:t>– parallélisme</a:t>
            </a:r>
          </a:p>
          <a:p>
            <a:pPr algn="just" eaLnBrk="1" hangingPunct="1">
              <a:lnSpc>
                <a:spcPct val="90000"/>
              </a:lnSpc>
            </a:pPr>
            <a:endParaRPr lang="fr-FR" altLang="x-none" sz="1800"/>
          </a:p>
          <a:p>
            <a:pPr algn="just" eaLnBrk="1" hangingPunct="1">
              <a:lnSpc>
                <a:spcPct val="90000"/>
              </a:lnSpc>
            </a:pPr>
            <a:r>
              <a:rPr lang="fr-FR" altLang="x-none" sz="1800"/>
              <a:t>– adaptation (apprentissage)</a:t>
            </a:r>
          </a:p>
          <a:p>
            <a:pPr algn="just" eaLnBrk="1" hangingPunct="1">
              <a:lnSpc>
                <a:spcPct val="90000"/>
              </a:lnSpc>
            </a:pPr>
            <a:endParaRPr lang="fr-FR" altLang="x-none" sz="1800"/>
          </a:p>
          <a:p>
            <a:pPr algn="just" eaLnBrk="1" hangingPunct="1">
              <a:lnSpc>
                <a:spcPct val="90000"/>
              </a:lnSpc>
            </a:pPr>
            <a:r>
              <a:rPr lang="fr-FR" altLang="x-none" sz="1800"/>
              <a:t>– vitesse lente </a:t>
            </a:r>
          </a:p>
          <a:p>
            <a:pPr algn="just" eaLnBrk="1" hangingPunct="1">
              <a:lnSpc>
                <a:spcPct val="90000"/>
              </a:lnSpc>
            </a:pPr>
            <a:endParaRPr lang="fr-FR" altLang="x-none" sz="1800"/>
          </a:p>
          <a:p>
            <a:pPr algn="just" eaLnBrk="1" hangingPunct="1">
              <a:lnSpc>
                <a:spcPct val="90000"/>
              </a:lnSpc>
            </a:pPr>
            <a:r>
              <a:rPr lang="fr-FR" altLang="x-none" sz="1800"/>
              <a:t>– comportement flou </a:t>
            </a:r>
          </a:p>
          <a:p>
            <a:pPr algn="just" eaLnBrk="1" hangingPunct="1">
              <a:lnSpc>
                <a:spcPct val="90000"/>
              </a:lnSpc>
            </a:pPr>
            <a:endParaRPr lang="fr-FR" altLang="x-none" sz="1800"/>
          </a:p>
          <a:p>
            <a:pPr algn="just" eaLnBrk="1" hangingPunct="1">
              <a:lnSpc>
                <a:spcPct val="90000"/>
              </a:lnSpc>
            </a:pPr>
            <a:r>
              <a:rPr lang="fr-FR" altLang="x-none" sz="1800"/>
              <a:t>– différentes façons d</a:t>
            </a:r>
            <a:r>
              <a:rPr lang="fr-FR" altLang="fr-FR" sz="1800"/>
              <a:t>’</a:t>
            </a:r>
            <a:r>
              <a:rPr lang="fr-FR" altLang="x-none" sz="1800"/>
              <a:t>aborder un problème </a:t>
            </a:r>
          </a:p>
          <a:p>
            <a:pPr algn="just" eaLnBrk="1" hangingPunct="1">
              <a:lnSpc>
                <a:spcPct val="90000"/>
              </a:lnSpc>
            </a:pPr>
            <a:endParaRPr lang="fr-FR" altLang="x-none" sz="1800"/>
          </a:p>
          <a:p>
            <a:pPr algn="just" eaLnBrk="1" hangingPunct="1">
              <a:lnSpc>
                <a:spcPct val="90000"/>
              </a:lnSpc>
            </a:pPr>
            <a:r>
              <a:rPr lang="fr-FR" altLang="x-none" sz="1800"/>
              <a:t>– différentes solutions</a:t>
            </a:r>
            <a:br>
              <a:rPr lang="fr-FR" altLang="x-none" sz="1800"/>
            </a:br>
            <a:endParaRPr lang="fr-FR" altLang="x-none" sz="1800"/>
          </a:p>
          <a:p>
            <a:pPr algn="just" eaLnBrk="1" hangingPunct="1">
              <a:lnSpc>
                <a:spcPct val="90000"/>
              </a:lnSpc>
            </a:pPr>
            <a:endParaRPr lang="fr-FR" altLang="x-none" sz="1800"/>
          </a:p>
          <a:p>
            <a:pPr algn="just" eaLnBrk="1" hangingPunct="1">
              <a:lnSpc>
                <a:spcPct val="90000"/>
              </a:lnSpc>
            </a:pPr>
            <a:r>
              <a:rPr lang="fr-FR" altLang="x-none" sz="1800" b="1"/>
              <a:t> ex: reconnaissance de visages </a:t>
            </a:r>
          </a:p>
          <a:p>
            <a:pPr algn="just" eaLnBrk="1" hangingPunct="1">
              <a:lnSpc>
                <a:spcPct val="90000"/>
              </a:lnSpc>
            </a:pPr>
            <a:endParaRPr lang="fr-FR" altLang="x-none" sz="1800"/>
          </a:p>
          <a:p>
            <a:pPr algn="just" eaLnBrk="1" hangingPunct="1">
              <a:lnSpc>
                <a:spcPct val="90000"/>
              </a:lnSpc>
            </a:pPr>
            <a:endParaRPr lang="fr-FR" altLang="x-none" sz="18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1- </a:t>
            </a:r>
            <a:r>
              <a:rPr lang="fr-FR" sz="3200" dirty="0">
                <a:solidFill>
                  <a:schemeClr val="tx1"/>
                </a:solidFill>
                <a:cs typeface="ＭＳ Ｐゴシック" charset="0"/>
              </a:rPr>
              <a:t>Introduction(2/13)</a:t>
            </a:r>
          </a:p>
        </p:txBody>
      </p:sp>
      <p:sp>
        <p:nvSpPr>
          <p:cNvPr id="24578"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70000"/>
              </a:lnSpc>
              <a:buClrTx/>
              <a:buFont typeface="Century Gothic" charset="0"/>
              <a:buAutoNum type="arabicPeriod"/>
            </a:pPr>
            <a:r>
              <a:rPr lang="fr-FR" altLang="x-none" b="1">
                <a:solidFill>
                  <a:srgbClr val="595959"/>
                </a:solidFill>
                <a:ea typeface="MS PGothic" charset="-128"/>
              </a:rPr>
              <a:t>Définitions (2/4)</a:t>
            </a:r>
          </a:p>
          <a:p>
            <a:pPr marL="342900" indent="-342900">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x-none" sz="1500">
                <a:solidFill>
                  <a:srgbClr val="595959"/>
                </a:solidFill>
                <a:ea typeface="MS PGothic" charset="-128"/>
              </a:rPr>
              <a:t>Il n</a:t>
            </a:r>
            <a:r>
              <a:rPr lang="fr-SN" altLang="fr-FR" sz="1500">
                <a:solidFill>
                  <a:srgbClr val="595959"/>
                </a:solidFill>
                <a:ea typeface="MS PGothic" charset="-128"/>
              </a:rPr>
              <a:t>’</a:t>
            </a:r>
            <a:r>
              <a:rPr lang="fr-SN" altLang="x-none" sz="1500">
                <a:solidFill>
                  <a:srgbClr val="595959"/>
                </a:solidFill>
                <a:ea typeface="MS PGothic" charset="-128"/>
              </a:rPr>
              <a:t>existe pas vraiment de consensus sur la déﬁnition du terme </a:t>
            </a:r>
            <a:r>
              <a:rPr lang="fr-SN" altLang="fr-FR" sz="1500">
                <a:solidFill>
                  <a:srgbClr val="595959"/>
                </a:solidFill>
                <a:ea typeface="MS PGothic" charset="-128"/>
              </a:rPr>
              <a:t>“</a:t>
            </a:r>
            <a:r>
              <a:rPr lang="fr-SN" altLang="x-none" sz="1500">
                <a:solidFill>
                  <a:srgbClr val="595959"/>
                </a:solidFill>
                <a:ea typeface="MS PGothic" charset="-128"/>
              </a:rPr>
              <a:t>intelligence  artiﬁcielle</a:t>
            </a:r>
            <a:r>
              <a:rPr lang="fr-SN" altLang="fr-FR" sz="1500">
                <a:solidFill>
                  <a:srgbClr val="595959"/>
                </a:solidFill>
                <a:ea typeface="MS PGothic" charset="-128"/>
              </a:rPr>
              <a:t>”</a:t>
            </a:r>
            <a:r>
              <a:rPr lang="fr-SN" altLang="x-none" sz="1500">
                <a:solidFill>
                  <a:srgbClr val="595959"/>
                </a:solidFill>
                <a:ea typeface="MS PGothic" charset="-128"/>
              </a:rPr>
              <a:t>(il n</a:t>
            </a:r>
            <a:r>
              <a:rPr lang="fr-SN" altLang="fr-FR" sz="1500">
                <a:solidFill>
                  <a:srgbClr val="595959"/>
                </a:solidFill>
                <a:ea typeface="MS PGothic" charset="-128"/>
              </a:rPr>
              <a:t>’</a:t>
            </a:r>
            <a:r>
              <a:rPr lang="fr-SN" altLang="x-none" sz="1500">
                <a:solidFill>
                  <a:srgbClr val="595959"/>
                </a:solidFill>
                <a:ea typeface="MS PGothic" charset="-128"/>
              </a:rPr>
              <a:t>y en a même pas sur le terme </a:t>
            </a:r>
            <a:r>
              <a:rPr lang="fr-SN" altLang="fr-FR" sz="1500">
                <a:solidFill>
                  <a:srgbClr val="595959"/>
                </a:solidFill>
                <a:ea typeface="MS PGothic" charset="-128"/>
              </a:rPr>
              <a:t>“</a:t>
            </a:r>
            <a:r>
              <a:rPr lang="fr-SN" altLang="x-none" sz="1500">
                <a:solidFill>
                  <a:srgbClr val="595959"/>
                </a:solidFill>
                <a:ea typeface="MS PGothic" charset="-128"/>
              </a:rPr>
              <a:t>intelligence</a:t>
            </a:r>
            <a:r>
              <a:rPr lang="fr-SN" altLang="fr-FR" sz="1500">
                <a:solidFill>
                  <a:srgbClr val="595959"/>
                </a:solidFill>
                <a:ea typeface="MS PGothic" charset="-128"/>
              </a:rPr>
              <a:t>”</a:t>
            </a:r>
            <a:r>
              <a:rPr lang="fr-SN" altLang="x-none" sz="1500">
                <a:solidFill>
                  <a:srgbClr val="595959"/>
                </a:solidFill>
                <a:ea typeface="MS PGothic" charset="-128"/>
              </a:rPr>
              <a:t> ! ).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x-none" sz="1500" b="1">
                <a:solidFill>
                  <a:srgbClr val="595959"/>
                </a:solidFill>
                <a:ea typeface="MS PGothic" charset="-128"/>
              </a:rPr>
              <a:t>Pour vous qu</a:t>
            </a:r>
            <a:r>
              <a:rPr lang="fr-SN" altLang="fr-FR" sz="1500" b="1">
                <a:solidFill>
                  <a:srgbClr val="595959"/>
                </a:solidFill>
                <a:ea typeface="MS PGothic" charset="-128"/>
              </a:rPr>
              <a:t>’</a:t>
            </a:r>
            <a:r>
              <a:rPr lang="fr-SN" altLang="x-none" sz="1500" b="1">
                <a:solidFill>
                  <a:srgbClr val="595959"/>
                </a:solidFill>
                <a:ea typeface="MS PGothic" charset="-128"/>
              </a:rPr>
              <a:t>est ce que l</a:t>
            </a:r>
            <a:r>
              <a:rPr lang="fr-SN" altLang="fr-FR" sz="1500" b="1">
                <a:solidFill>
                  <a:srgbClr val="595959"/>
                </a:solidFill>
                <a:ea typeface="MS PGothic" charset="-128"/>
              </a:rPr>
              <a:t>’</a:t>
            </a:r>
            <a:r>
              <a:rPr lang="fr-SN" altLang="x-none" sz="1500" b="1">
                <a:solidFill>
                  <a:srgbClr val="595959"/>
                </a:solidFill>
                <a:ea typeface="MS PGothic" charset="-128"/>
              </a:rPr>
              <a:t>intelligence?</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p:txBody>
      </p:sp>
      <p:sp>
        <p:nvSpPr>
          <p:cNvPr id="2457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A96EF8F-2CEE-2C40-A1F0-22578C33EA4C}" type="slidenum">
              <a:rPr lang="en-US" altLang="x-none" sz="800">
                <a:solidFill>
                  <a:srgbClr val="595959"/>
                </a:solidFill>
              </a:rPr>
              <a:pPr eaLnBrk="1" hangingPunct="1"/>
              <a:t>4</a:t>
            </a:fld>
            <a:endParaRPr lang="en-US" altLang="x-none" sz="800">
              <a:solidFill>
                <a:srgbClr val="595959"/>
              </a:solidFill>
            </a:endParaRPr>
          </a:p>
        </p:txBody>
      </p:sp>
      <p:sp>
        <p:nvSpPr>
          <p:cNvPr id="24580" name="Rectangle 8"/>
          <p:cNvSpPr>
            <a:spLocks noChangeArrowheads="1"/>
          </p:cNvSpPr>
          <p:nvPr/>
        </p:nvSpPr>
        <p:spPr bwMode="auto">
          <a:xfrm>
            <a:off x="3290888" y="3090863"/>
            <a:ext cx="22336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entury Gothic" charset="0"/>
                <a:ea typeface="MS PGothic" charset="-128"/>
              </a:defRPr>
            </a:lvl1pPr>
            <a:lvl2pPr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lvl="1" eaLnBrk="1" hangingPunct="1">
              <a:lnSpc>
                <a:spcPct val="90000"/>
              </a:lnSpc>
              <a:spcBef>
                <a:spcPts val="1200"/>
              </a:spcBef>
            </a:pPr>
            <a:r>
              <a:rPr lang="fr-FR" altLang="x-none" sz="1500" b="1">
                <a:solidFill>
                  <a:srgbClr val="595959"/>
                </a:solidFill>
              </a:rPr>
              <a:t>Et le Larousse?</a:t>
            </a:r>
          </a:p>
        </p:txBody>
      </p:sp>
      <p:pic>
        <p:nvPicPr>
          <p:cNvPr id="24581" name="Picture 4" descr="Sans tit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00" y="3789363"/>
            <a:ext cx="72358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Sans titr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0150" y="2620963"/>
            <a:ext cx="20447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3789724-AEB9-A44A-9D1A-9FCB0FD5DFAB}" type="datetime6">
              <a:rPr lang="fr-SN" altLang="x-none" sz="1200"/>
              <a:pPr eaLnBrk="1" hangingPunct="1"/>
              <a:t>novembre 24</a:t>
            </a:fld>
            <a:endParaRPr lang="fr-FR" altLang="x-none"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algn="just">
              <a:lnSpc>
                <a:spcPct val="90000"/>
              </a:lnSpc>
              <a:buClrTx/>
              <a:buFont typeface="Wingdings 2" charset="2"/>
              <a:buNone/>
            </a:pPr>
            <a:r>
              <a:rPr lang="fr-FR" altLang="x-none" b="1" dirty="0">
                <a:solidFill>
                  <a:srgbClr val="595959"/>
                </a:solidFill>
                <a:ea typeface="MS PGothic" charset="-128"/>
              </a:rPr>
              <a:t>3.  Le neurone artificiel (1/3)</a:t>
            </a:r>
          </a:p>
          <a:p>
            <a:pPr algn="just">
              <a:spcBef>
                <a:spcPts val="600"/>
              </a:spcBef>
              <a:buFont typeface="Wingdings 2" charset="2"/>
              <a:buNone/>
            </a:pPr>
            <a:r>
              <a:rPr lang="fr-SN" altLang="x-none" dirty="0">
                <a:solidFill>
                  <a:srgbClr val="595959"/>
                </a:solidFill>
                <a:ea typeface="MS PGothic" charset="-128"/>
              </a:rPr>
              <a:t>Soit </a:t>
            </a:r>
            <a:r>
              <a:rPr lang="fr-SN" altLang="x-none" b="1" i="1" dirty="0">
                <a:solidFill>
                  <a:srgbClr val="595959"/>
                </a:solidFill>
                <a:ea typeface="MS PGothic" charset="-128"/>
              </a:rPr>
              <a:t>X</a:t>
            </a:r>
            <a:r>
              <a:rPr lang="fr-SN" altLang="x-none" sz="1400" b="1" i="1" dirty="0">
                <a:solidFill>
                  <a:srgbClr val="595959"/>
                </a:solidFill>
                <a:ea typeface="MS PGothic" charset="-128"/>
              </a:rPr>
              <a:t>i</a:t>
            </a:r>
            <a:r>
              <a:rPr lang="fr-SN" altLang="x-none" dirty="0">
                <a:solidFill>
                  <a:srgbClr val="595959"/>
                </a:solidFill>
                <a:ea typeface="MS PGothic" charset="-128"/>
              </a:rPr>
              <a:t> une entrée d</a:t>
            </a:r>
            <a:r>
              <a:rPr lang="fr-SN" altLang="fr-FR" dirty="0">
                <a:solidFill>
                  <a:srgbClr val="595959"/>
                </a:solidFill>
                <a:ea typeface="MS PGothic" charset="-128"/>
              </a:rPr>
              <a:t>’</a:t>
            </a:r>
            <a:r>
              <a:rPr lang="fr-SN" altLang="x-none" dirty="0">
                <a:solidFill>
                  <a:srgbClr val="595959"/>
                </a:solidFill>
                <a:ea typeface="MS PGothic" charset="-128"/>
              </a:rPr>
              <a:t>un neurone (activité du neurone </a:t>
            </a:r>
            <a:r>
              <a:rPr lang="fr-SN" altLang="x-none" b="1" i="1" dirty="0">
                <a:solidFill>
                  <a:srgbClr val="595959"/>
                </a:solidFill>
                <a:ea typeface="MS PGothic" charset="-128"/>
              </a:rPr>
              <a:t>i</a:t>
            </a:r>
            <a:r>
              <a:rPr lang="fr-SN" altLang="x-none" dirty="0">
                <a:solidFill>
                  <a:srgbClr val="595959"/>
                </a:solidFill>
                <a:ea typeface="MS PGothic" charset="-128"/>
              </a:rPr>
              <a:t> précédent). </a:t>
            </a:r>
          </a:p>
          <a:p>
            <a:pPr algn="just">
              <a:spcBef>
                <a:spcPts val="600"/>
              </a:spcBef>
              <a:buFont typeface="Wingdings 2" charset="2"/>
              <a:buNone/>
            </a:pPr>
            <a:r>
              <a:rPr lang="fr-SN" altLang="x-none" b="1" i="1" dirty="0" err="1">
                <a:solidFill>
                  <a:srgbClr val="595959"/>
                </a:solidFill>
                <a:ea typeface="MS PGothic" charset="-128"/>
              </a:rPr>
              <a:t>W</a:t>
            </a:r>
            <a:r>
              <a:rPr lang="fr-SN" altLang="x-none" sz="1400" b="1" i="1" dirty="0" err="1">
                <a:solidFill>
                  <a:srgbClr val="595959"/>
                </a:solidFill>
                <a:ea typeface="MS PGothic" charset="-128"/>
              </a:rPr>
              <a:t>ij</a:t>
            </a:r>
            <a:r>
              <a:rPr lang="fr-SN" altLang="x-none" dirty="0">
                <a:solidFill>
                  <a:srgbClr val="595959"/>
                </a:solidFill>
                <a:ea typeface="MS PGothic" charset="-128"/>
              </a:rPr>
              <a:t> poids synaptique associé à la synapse liant le neurone </a:t>
            </a:r>
            <a:r>
              <a:rPr lang="fr-SN" altLang="x-none" b="1" i="1" dirty="0">
                <a:solidFill>
                  <a:srgbClr val="595959"/>
                </a:solidFill>
                <a:ea typeface="MS PGothic" charset="-128"/>
              </a:rPr>
              <a:t>i</a:t>
            </a:r>
            <a:r>
              <a:rPr lang="fr-SN" altLang="x-none" dirty="0">
                <a:solidFill>
                  <a:srgbClr val="595959"/>
                </a:solidFill>
                <a:ea typeface="MS PGothic" charset="-128"/>
              </a:rPr>
              <a:t> au neurone </a:t>
            </a:r>
            <a:r>
              <a:rPr lang="fr-SN" altLang="x-none" b="1" i="1" dirty="0">
                <a:solidFill>
                  <a:srgbClr val="595959"/>
                </a:solidFill>
                <a:ea typeface="MS PGothic" charset="-128"/>
              </a:rPr>
              <a:t>j</a:t>
            </a:r>
            <a:r>
              <a:rPr lang="fr-SN" altLang="x-none" dirty="0">
                <a:solidFill>
                  <a:srgbClr val="595959"/>
                </a:solidFill>
                <a:ea typeface="MS PGothic" charset="-128"/>
              </a:rPr>
              <a:t>. </a:t>
            </a:r>
          </a:p>
          <a:p>
            <a:pPr algn="just">
              <a:spcBef>
                <a:spcPts val="600"/>
              </a:spcBef>
              <a:buFont typeface="Wingdings 2" charset="2"/>
              <a:buNone/>
            </a:pPr>
            <a:r>
              <a:rPr lang="fr-SN" altLang="x-none" b="1" i="1" dirty="0" err="1">
                <a:solidFill>
                  <a:srgbClr val="595959"/>
                </a:solidFill>
                <a:ea typeface="MS PGothic" charset="-128"/>
              </a:rPr>
              <a:t>O</a:t>
            </a:r>
            <a:r>
              <a:rPr lang="fr-SN" altLang="x-none" sz="1400" b="1" i="1" dirty="0" err="1">
                <a:solidFill>
                  <a:srgbClr val="595959"/>
                </a:solidFill>
                <a:ea typeface="MS PGothic" charset="-128"/>
              </a:rPr>
              <a:t>j</a:t>
            </a:r>
            <a:r>
              <a:rPr lang="fr-SN" altLang="x-none" dirty="0">
                <a:solidFill>
                  <a:srgbClr val="595959"/>
                </a:solidFill>
                <a:ea typeface="MS PGothic" charset="-128"/>
              </a:rPr>
              <a:t> la sortie du neurone </a:t>
            </a:r>
            <a:r>
              <a:rPr lang="fr-SN" altLang="x-none" b="1" i="1" dirty="0">
                <a:solidFill>
                  <a:srgbClr val="595959"/>
                </a:solidFill>
                <a:ea typeface="MS PGothic" charset="-128"/>
              </a:rPr>
              <a:t>j</a:t>
            </a:r>
            <a:r>
              <a:rPr lang="fr-SN" altLang="x-none" dirty="0">
                <a:solidFill>
                  <a:srgbClr val="595959"/>
                </a:solidFill>
                <a:ea typeface="MS PGothic" charset="-128"/>
              </a:rPr>
              <a:t>. </a:t>
            </a:r>
          </a:p>
          <a:p>
            <a:pPr algn="just">
              <a:spcBef>
                <a:spcPts val="600"/>
              </a:spcBef>
              <a:buFont typeface="Wingdings 2" charset="2"/>
              <a:buNone/>
            </a:pPr>
            <a:r>
              <a:rPr lang="fr-SN" altLang="x-none" b="1" i="1" dirty="0" err="1">
                <a:solidFill>
                  <a:srgbClr val="595959"/>
                </a:solidFill>
                <a:ea typeface="MS PGothic" charset="-128"/>
              </a:rPr>
              <a:t>net</a:t>
            </a:r>
            <a:r>
              <a:rPr lang="fr-SN" altLang="x-none" sz="1400" b="1" i="1" dirty="0" err="1">
                <a:solidFill>
                  <a:srgbClr val="595959"/>
                </a:solidFill>
                <a:ea typeface="MS PGothic" charset="-128"/>
              </a:rPr>
              <a:t>j</a:t>
            </a:r>
            <a:r>
              <a:rPr lang="fr-SN" altLang="x-none" sz="1400" b="1" i="1" dirty="0">
                <a:solidFill>
                  <a:srgbClr val="595959"/>
                </a:solidFill>
                <a:ea typeface="MS PGothic" charset="-128"/>
              </a:rPr>
              <a:t> </a:t>
            </a:r>
            <a:r>
              <a:rPr lang="fr-SN" altLang="x-none" dirty="0">
                <a:solidFill>
                  <a:srgbClr val="595959"/>
                </a:solidFill>
                <a:ea typeface="MS PGothic" charset="-128"/>
              </a:rPr>
              <a:t>, le potentiel, sommation des </a:t>
            </a:r>
            <a:r>
              <a:rPr lang="fr-SN" altLang="x-none" b="1" i="1" dirty="0">
                <a:solidFill>
                  <a:srgbClr val="595959"/>
                </a:solidFill>
                <a:ea typeface="MS PGothic" charset="-128"/>
              </a:rPr>
              <a:t>X</a:t>
            </a:r>
            <a:r>
              <a:rPr lang="fr-SN" altLang="x-none" sz="1400" b="1" i="1" dirty="0">
                <a:solidFill>
                  <a:srgbClr val="595959"/>
                </a:solidFill>
                <a:ea typeface="MS PGothic" charset="-128"/>
              </a:rPr>
              <a:t>i</a:t>
            </a:r>
            <a:r>
              <a:rPr lang="fr-SN" altLang="x-none" dirty="0">
                <a:solidFill>
                  <a:srgbClr val="595959"/>
                </a:solidFill>
                <a:ea typeface="MS PGothic" charset="-128"/>
              </a:rPr>
              <a:t> pondérées par les </a:t>
            </a:r>
            <a:r>
              <a:rPr lang="fr-SN" altLang="x-none" b="1" i="1" dirty="0" err="1">
                <a:solidFill>
                  <a:srgbClr val="595959"/>
                </a:solidFill>
                <a:ea typeface="MS PGothic" charset="-128"/>
              </a:rPr>
              <a:t>Wij</a:t>
            </a:r>
            <a:endParaRPr lang="fr-SN" altLang="x-none" b="1" i="1" dirty="0">
              <a:solidFill>
                <a:srgbClr val="595959"/>
              </a:solidFill>
              <a:ea typeface="MS PGothic" charset="-128"/>
            </a:endParaRPr>
          </a:p>
          <a:p>
            <a:pPr algn="just">
              <a:spcBef>
                <a:spcPts val="600"/>
              </a:spcBef>
              <a:buFont typeface="Wingdings 2" charset="2"/>
              <a:buNone/>
            </a:pPr>
            <a:r>
              <a:rPr lang="fr-SN" altLang="x-none" b="1" i="1" dirty="0" err="1">
                <a:solidFill>
                  <a:srgbClr val="595959"/>
                </a:solidFill>
                <a:ea typeface="MS PGothic" charset="-128"/>
              </a:rPr>
              <a:t>Θj</a:t>
            </a:r>
            <a:r>
              <a:rPr lang="fr-SN" altLang="x-none" b="1" i="1" dirty="0">
                <a:solidFill>
                  <a:srgbClr val="595959"/>
                </a:solidFill>
                <a:ea typeface="MS PGothic" charset="-128"/>
              </a:rPr>
              <a:t> </a:t>
            </a:r>
            <a:r>
              <a:rPr lang="fr-SN" altLang="x-none" dirty="0">
                <a:solidFill>
                  <a:srgbClr val="595959"/>
                </a:solidFill>
                <a:ea typeface="MS PGothic" charset="-128"/>
              </a:rPr>
              <a:t>le seuil d</a:t>
            </a:r>
            <a:r>
              <a:rPr lang="fr-SN" altLang="fr-FR" dirty="0">
                <a:solidFill>
                  <a:srgbClr val="595959"/>
                </a:solidFill>
                <a:ea typeface="MS PGothic" charset="-128"/>
              </a:rPr>
              <a:t>’</a:t>
            </a:r>
            <a:r>
              <a:rPr lang="fr-SN" altLang="x-none" dirty="0">
                <a:solidFill>
                  <a:srgbClr val="595959"/>
                </a:solidFill>
                <a:ea typeface="MS PGothic" charset="-128"/>
              </a:rPr>
              <a:t>activation</a:t>
            </a:r>
          </a:p>
          <a:p>
            <a:pPr algn="just">
              <a:spcBef>
                <a:spcPts val="600"/>
              </a:spcBef>
              <a:buFont typeface="Wingdings 2" charset="2"/>
              <a:buNone/>
            </a:pPr>
            <a:r>
              <a:rPr lang="fr-SN" altLang="x-none" b="1" i="1" dirty="0">
                <a:solidFill>
                  <a:srgbClr val="595959"/>
                </a:solidFill>
                <a:latin typeface="Times New Roman" charset="0"/>
                <a:ea typeface="MS PGothic" charset="-128"/>
              </a:rPr>
              <a:t>  </a:t>
            </a:r>
            <a:r>
              <a:rPr lang="fr-SN" altLang="x-none" sz="2000" b="1" i="1" dirty="0" err="1">
                <a:solidFill>
                  <a:srgbClr val="595959"/>
                </a:solidFill>
                <a:latin typeface="Times New Roman" charset="0"/>
                <a:ea typeface="MS PGothic" charset="-128"/>
              </a:rPr>
              <a:t>φ</a:t>
            </a:r>
            <a:r>
              <a:rPr lang="fr-SN" altLang="x-none" b="1" i="1" dirty="0">
                <a:solidFill>
                  <a:srgbClr val="595959"/>
                </a:solidFill>
                <a:latin typeface="Times New Roman" charset="0"/>
                <a:ea typeface="MS PGothic" charset="-128"/>
              </a:rPr>
              <a:t>  </a:t>
            </a:r>
            <a:r>
              <a:rPr lang="fr-SN" altLang="x-none" dirty="0">
                <a:solidFill>
                  <a:srgbClr val="595959"/>
                </a:solidFill>
                <a:ea typeface="MS PGothic" charset="-128"/>
              </a:rPr>
              <a:t>la </a:t>
            </a:r>
            <a:r>
              <a:rPr lang="fr-SN" altLang="x-none" dirty="0" err="1">
                <a:solidFill>
                  <a:srgbClr val="595959"/>
                </a:solidFill>
                <a:ea typeface="MS PGothic" charset="-128"/>
              </a:rPr>
              <a:t>fontion</a:t>
            </a:r>
            <a:r>
              <a:rPr lang="fr-SN" altLang="x-none" dirty="0">
                <a:solidFill>
                  <a:srgbClr val="595959"/>
                </a:solidFill>
                <a:ea typeface="MS PGothic" charset="-128"/>
              </a:rPr>
              <a:t> d</a:t>
            </a:r>
            <a:r>
              <a:rPr lang="fr-SN" altLang="fr-FR" dirty="0">
                <a:solidFill>
                  <a:srgbClr val="595959"/>
                </a:solidFill>
                <a:ea typeface="MS PGothic" charset="-128"/>
              </a:rPr>
              <a:t>’</a:t>
            </a:r>
            <a:r>
              <a:rPr lang="fr-SN" altLang="x-none" dirty="0">
                <a:solidFill>
                  <a:srgbClr val="595959"/>
                </a:solidFill>
                <a:ea typeface="MS PGothic" charset="-128"/>
              </a:rPr>
              <a:t>activation, fonction du potentiel </a:t>
            </a:r>
            <a:r>
              <a:rPr lang="fr-SN" altLang="x-none" b="1" i="1" dirty="0" err="1">
                <a:solidFill>
                  <a:srgbClr val="595959"/>
                </a:solidFill>
                <a:ea typeface="MS PGothic" charset="-128"/>
              </a:rPr>
              <a:t>net</a:t>
            </a:r>
            <a:r>
              <a:rPr lang="fr-SN" altLang="x-none" sz="1400" b="1" i="1" dirty="0" err="1">
                <a:solidFill>
                  <a:srgbClr val="595959"/>
                </a:solidFill>
                <a:ea typeface="MS PGothic" charset="-128"/>
              </a:rPr>
              <a:t>j</a:t>
            </a:r>
            <a:endParaRPr lang="fr-SN" altLang="x-none" sz="1400" b="1" i="1" dirty="0">
              <a:solidFill>
                <a:srgbClr val="595959"/>
              </a:solidFill>
              <a:ea typeface="MS PGothic" charset="-128"/>
            </a:endParaRPr>
          </a:p>
          <a:p>
            <a:pPr algn="just">
              <a:spcBef>
                <a:spcPts val="600"/>
              </a:spcBef>
              <a:buFont typeface="Wingdings 2" charset="2"/>
              <a:buNone/>
            </a:pPr>
            <a:endParaRPr lang="fr-SN" altLang="x-none" sz="1400" b="1" i="1" dirty="0">
              <a:solidFill>
                <a:srgbClr val="595959"/>
              </a:solidFill>
              <a:ea typeface="MS PGothic" charset="-128"/>
            </a:endParaRPr>
          </a:p>
          <a:p>
            <a:pPr algn="just">
              <a:spcBef>
                <a:spcPts val="600"/>
              </a:spcBef>
              <a:buFont typeface="Wingdings 2" charset="2"/>
              <a:buNone/>
            </a:pPr>
            <a:endParaRPr lang="fr-SN" altLang="x-none" sz="1400" b="1" i="1" dirty="0">
              <a:solidFill>
                <a:srgbClr val="595959"/>
              </a:solidFill>
              <a:ea typeface="MS PGothic" charset="-128"/>
            </a:endParaRPr>
          </a:p>
          <a:p>
            <a:pPr algn="just">
              <a:spcBef>
                <a:spcPts val="600"/>
              </a:spcBef>
              <a:buFont typeface="Wingdings 2" charset="2"/>
              <a:buNone/>
            </a:pPr>
            <a:endParaRPr lang="fr-SN" altLang="x-none" sz="1400" b="1" i="1" dirty="0">
              <a:solidFill>
                <a:srgbClr val="595959"/>
              </a:solidFill>
              <a:ea typeface="MS PGothic" charset="-128"/>
            </a:endParaRPr>
          </a:p>
          <a:p>
            <a:pPr algn="just">
              <a:spcBef>
                <a:spcPts val="600"/>
              </a:spcBef>
              <a:buFont typeface="Wingdings 2" charset="2"/>
              <a:buNone/>
            </a:pPr>
            <a:endParaRPr lang="fr-SN" altLang="x-none" sz="1400" b="1" i="1" dirty="0">
              <a:solidFill>
                <a:srgbClr val="595959"/>
              </a:solidFill>
              <a:ea typeface="MS PGothic" charset="-128"/>
            </a:endParaRPr>
          </a:p>
          <a:p>
            <a:pPr>
              <a:spcBef>
                <a:spcPts val="600"/>
              </a:spcBef>
              <a:buFont typeface="Wingdings 2" charset="2"/>
              <a:buNone/>
            </a:pPr>
            <a:endParaRPr lang="fr-SN" altLang="x-none" dirty="0">
              <a:solidFill>
                <a:srgbClr val="595959"/>
              </a:solidFill>
              <a:ea typeface="MS PGothic" charset="-128"/>
            </a:endParaRPr>
          </a:p>
          <a:p>
            <a:pPr>
              <a:spcBef>
                <a:spcPts val="600"/>
              </a:spcBef>
              <a:buFont typeface="Wingdings 2" charset="2"/>
              <a:buNone/>
            </a:pPr>
            <a:endParaRPr lang="fr-SN" altLang="x-none" dirty="0">
              <a:solidFill>
                <a:srgbClr val="595959"/>
              </a:solidFill>
              <a:ea typeface="MS PGothic" charset="-128"/>
            </a:endParaRPr>
          </a:p>
          <a:p>
            <a:pPr>
              <a:spcBef>
                <a:spcPts val="0"/>
              </a:spcBef>
              <a:buFont typeface="Wingdings 2" charset="2"/>
              <a:buNone/>
            </a:pPr>
            <a:r>
              <a:rPr lang="fr-SN" altLang="x-none" dirty="0">
                <a:solidFill>
                  <a:srgbClr val="595959"/>
                </a:solidFill>
                <a:ea typeface="MS PGothic" charset="-128"/>
              </a:rPr>
              <a:t>Les entrées et sorties sont soit binaires soit réelles. </a:t>
            </a:r>
          </a:p>
          <a:p>
            <a:pPr>
              <a:spcBef>
                <a:spcPts val="600"/>
              </a:spcBef>
            </a:pPr>
            <a:r>
              <a:rPr lang="fr-SN" sz="1200" dirty="0"/>
              <a:t>W. S. </a:t>
            </a:r>
            <a:r>
              <a:rPr lang="fr-SN" sz="1200" dirty="0" err="1"/>
              <a:t>McCulloch</a:t>
            </a:r>
            <a:r>
              <a:rPr lang="fr-SN" sz="1200" dirty="0"/>
              <a:t> and W. </a:t>
            </a:r>
            <a:r>
              <a:rPr lang="fr-SN" sz="1200" dirty="0" err="1"/>
              <a:t>Pitts</a:t>
            </a:r>
            <a:r>
              <a:rPr lang="fr-SN" sz="1200" dirty="0"/>
              <a:t>. A </a:t>
            </a:r>
            <a:r>
              <a:rPr lang="fr-SN" sz="1200" dirty="0" err="1"/>
              <a:t>logical</a:t>
            </a:r>
            <a:r>
              <a:rPr lang="fr-SN" sz="1200" dirty="0"/>
              <a:t> </a:t>
            </a:r>
            <a:r>
              <a:rPr lang="fr-SN" sz="1200" dirty="0" err="1"/>
              <a:t>calculus</a:t>
            </a:r>
            <a:r>
              <a:rPr lang="fr-SN" sz="1200" dirty="0"/>
              <a:t> of the </a:t>
            </a:r>
            <a:r>
              <a:rPr lang="fr-SN" sz="1200" dirty="0" err="1"/>
              <a:t>ideas</a:t>
            </a:r>
            <a:r>
              <a:rPr lang="fr-SN" sz="1200" dirty="0"/>
              <a:t> immanent in </a:t>
            </a:r>
            <a:r>
              <a:rPr lang="fr-SN" sz="1200" dirty="0" err="1"/>
              <a:t>nervous</a:t>
            </a:r>
            <a:r>
              <a:rPr lang="fr-SN" sz="1200" dirty="0"/>
              <a:t> </a:t>
            </a:r>
            <a:r>
              <a:rPr lang="fr-SN" sz="1200" dirty="0" err="1"/>
              <a:t>activity</a:t>
            </a:r>
            <a:r>
              <a:rPr lang="fr-SN" sz="1200" dirty="0"/>
              <a:t>. The bulletin of </a:t>
            </a:r>
            <a:r>
              <a:rPr lang="fr-SN" sz="1200" dirty="0" err="1"/>
              <a:t>mathematical</a:t>
            </a:r>
            <a:r>
              <a:rPr lang="fr-SN" sz="1200" dirty="0"/>
              <a:t> </a:t>
            </a:r>
            <a:r>
              <a:rPr lang="fr-SN" sz="1200" dirty="0" err="1"/>
              <a:t>biophysics</a:t>
            </a:r>
            <a:r>
              <a:rPr lang="fr-SN" sz="1200" dirty="0"/>
              <a:t>, 5(4):115–133, 1943.</a:t>
            </a:r>
            <a:endParaRPr lang="fr-SN" altLang="x-none" sz="1200" dirty="0">
              <a:solidFill>
                <a:srgbClr val="595959"/>
              </a:solidFill>
              <a:ea typeface="MS PGothic" charset="-128"/>
            </a:endParaRPr>
          </a:p>
        </p:txBody>
      </p:sp>
      <p:sp>
        <p:nvSpPr>
          <p:cNvPr id="6553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CA207600-EC5D-B142-9976-63191E187D49}" type="slidenum">
              <a:rPr lang="en-US" altLang="x-none" sz="800">
                <a:solidFill>
                  <a:srgbClr val="595959"/>
                </a:solidFill>
              </a:rPr>
              <a:pPr eaLnBrk="1" hangingPunct="1"/>
              <a:t>40</a:t>
            </a:fld>
            <a:endParaRPr lang="en-US" altLang="x-none" sz="800">
              <a:solidFill>
                <a:srgbClr val="595959"/>
              </a:solidFill>
            </a:endParaRPr>
          </a:p>
        </p:txBody>
      </p:sp>
      <p:pic>
        <p:nvPicPr>
          <p:cNvPr id="65539" name="Picture 3" descr="ArtificialNeuronModel_francai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238" y="4005263"/>
            <a:ext cx="3379787"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D93C9517-9D3A-7844-BB59-78B417DC66B1}" type="datetime6">
              <a:rPr lang="fr-SN" altLang="x-none" sz="1200"/>
              <a:pPr eaLnBrk="1" hangingPunct="1"/>
              <a:t>novembre 24</a:t>
            </a:fld>
            <a:endParaRPr lang="fr-FR" altLang="x-none" sz="1200"/>
          </a:p>
        </p:txBody>
      </p:sp>
      <p:sp>
        <p:nvSpPr>
          <p:cNvPr id="8"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(6/11)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defRPr/>
            </a:pPr>
            <a:r>
              <a:rPr lang="fr-FR" b="1" dirty="0">
                <a:solidFill>
                  <a:srgbClr val="595959"/>
                </a:solidFill>
                <a:ea typeface="MS PGothic" charset="0"/>
                <a:cs typeface="Times New Roman" charset="0"/>
              </a:rPr>
              <a:t>3.  Le neurone artificiel (2/3)</a:t>
            </a:r>
          </a:p>
          <a:p>
            <a:pPr algn="just">
              <a:spcBef>
                <a:spcPts val="600"/>
              </a:spcBef>
              <a:defRPr/>
            </a:pPr>
            <a:r>
              <a:rPr lang="fr-SN" dirty="0"/>
              <a:t>Exemples de fonction de sortie:</a:t>
            </a:r>
            <a:endParaRPr lang="fr-SN" sz="1400" b="1" i="1" dirty="0"/>
          </a:p>
          <a:p>
            <a:pPr algn="just">
              <a:spcBef>
                <a:spcPts val="600"/>
              </a:spcBef>
              <a:defRPr/>
            </a:pPr>
            <a:endParaRPr lang="fr-SN" sz="1400" b="1" i="1" dirty="0"/>
          </a:p>
          <a:p>
            <a:pPr algn="just">
              <a:spcBef>
                <a:spcPts val="600"/>
              </a:spcBef>
              <a:defRPr/>
            </a:pPr>
            <a:endParaRPr lang="fr-SN" sz="1400" b="1" i="1" dirty="0"/>
          </a:p>
          <a:p>
            <a:pPr algn="just">
              <a:spcBef>
                <a:spcPts val="600"/>
              </a:spcBef>
              <a:defRPr/>
            </a:pPr>
            <a:endParaRPr lang="fr-SN" sz="1400" b="1" i="1" dirty="0"/>
          </a:p>
          <a:p>
            <a:pPr algn="just">
              <a:spcBef>
                <a:spcPts val="600"/>
              </a:spcBef>
              <a:defRPr/>
            </a:pPr>
            <a:endParaRPr lang="fr-SN" sz="1400" b="1" i="1" dirty="0"/>
          </a:p>
          <a:p>
            <a:pPr>
              <a:spcBef>
                <a:spcPts val="600"/>
              </a:spcBef>
              <a:defRPr/>
            </a:pPr>
            <a:endParaRPr lang="fr-SN" dirty="0"/>
          </a:p>
        </p:txBody>
      </p:sp>
      <p:sp>
        <p:nvSpPr>
          <p:cNvPr id="6758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B52E6B33-BB4A-F34C-A226-45F6B573FDAE}" type="slidenum">
              <a:rPr lang="en-US" altLang="x-none" sz="800">
                <a:solidFill>
                  <a:srgbClr val="595959"/>
                </a:solidFill>
              </a:rPr>
              <a:pPr eaLnBrk="1" hangingPunct="1"/>
              <a:t>41</a:t>
            </a:fld>
            <a:endParaRPr lang="en-US" altLang="x-none" sz="800">
              <a:solidFill>
                <a:srgbClr val="595959"/>
              </a:solidFill>
            </a:endParaRPr>
          </a:p>
        </p:txBody>
      </p:sp>
      <p:pic>
        <p:nvPicPr>
          <p:cNvPr id="6758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25" y="2011363"/>
            <a:ext cx="7300913"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0A27E45E-1C6A-9F46-A1A3-55F7B4ED08BE}" type="datetime6">
              <a:rPr lang="fr-SN" altLang="x-none" sz="1200"/>
              <a:pPr eaLnBrk="1" hangingPunct="1"/>
              <a:t>novembre 24</a:t>
            </a:fld>
            <a:endParaRPr lang="fr-FR" altLang="x-none" sz="1200"/>
          </a:p>
        </p:txBody>
      </p:sp>
      <p:sp>
        <p:nvSpPr>
          <p:cNvPr id="8"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(7/11)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defRPr/>
            </a:pPr>
            <a:r>
              <a:rPr lang="fr-FR" b="1" dirty="0">
                <a:solidFill>
                  <a:srgbClr val="595959"/>
                </a:solidFill>
                <a:ea typeface="MS PGothic" charset="0"/>
                <a:cs typeface="Times New Roman" charset="0"/>
              </a:rPr>
              <a:t>3.  Le neurone artificiel (3/3)</a:t>
            </a:r>
          </a:p>
          <a:p>
            <a:pPr algn="just">
              <a:spcBef>
                <a:spcPts val="600"/>
              </a:spcBef>
              <a:defRPr/>
            </a:pPr>
            <a:r>
              <a:rPr lang="fr-SN" dirty="0"/>
              <a:t>Exemples de fonction de sortie: (bis)</a:t>
            </a:r>
            <a:endParaRPr lang="fr-SN" sz="1400" b="1" i="1" dirty="0"/>
          </a:p>
          <a:p>
            <a:pPr algn="just">
              <a:spcBef>
                <a:spcPts val="600"/>
              </a:spcBef>
              <a:defRPr/>
            </a:pPr>
            <a:endParaRPr lang="fr-SN" sz="1400" b="1" i="1" dirty="0"/>
          </a:p>
          <a:p>
            <a:pPr algn="just">
              <a:spcBef>
                <a:spcPts val="600"/>
              </a:spcBef>
              <a:defRPr/>
            </a:pPr>
            <a:endParaRPr lang="fr-SN" sz="1400" b="1" i="1" dirty="0"/>
          </a:p>
          <a:p>
            <a:pPr algn="just">
              <a:spcBef>
                <a:spcPts val="600"/>
              </a:spcBef>
              <a:defRPr/>
            </a:pPr>
            <a:endParaRPr lang="fr-SN" sz="1400" b="1" i="1" dirty="0"/>
          </a:p>
          <a:p>
            <a:pPr algn="just">
              <a:spcBef>
                <a:spcPts val="600"/>
              </a:spcBef>
              <a:defRPr/>
            </a:pPr>
            <a:endParaRPr lang="fr-SN" sz="1400" b="1" i="1" dirty="0"/>
          </a:p>
          <a:p>
            <a:pPr>
              <a:spcBef>
                <a:spcPts val="600"/>
              </a:spcBef>
              <a:defRPr/>
            </a:pPr>
            <a:endParaRPr lang="fr-SN" dirty="0"/>
          </a:p>
        </p:txBody>
      </p:sp>
      <p:sp>
        <p:nvSpPr>
          <p:cNvPr id="696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7DD0160-8BB1-A646-9F69-B493F39CD38B}" type="slidenum">
              <a:rPr lang="en-US" altLang="x-none" sz="800">
                <a:solidFill>
                  <a:srgbClr val="595959"/>
                </a:solidFill>
              </a:rPr>
              <a:pPr eaLnBrk="1" hangingPunct="1"/>
              <a:t>42</a:t>
            </a:fld>
            <a:endParaRPr lang="en-US" altLang="x-none" sz="800">
              <a:solidFill>
                <a:srgbClr val="595959"/>
              </a:solidFill>
            </a:endParaRPr>
          </a:p>
        </p:txBody>
      </p:sp>
      <p:sp>
        <p:nvSpPr>
          <p:cNvPr id="696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A8EE088A-6636-B044-8EC4-6491CBB6220F}" type="datetime6">
              <a:rPr lang="fr-SN" altLang="x-none" sz="1200"/>
              <a:pPr eaLnBrk="1" hangingPunct="1"/>
              <a:t>novembre 24</a:t>
            </a:fld>
            <a:endParaRPr lang="fr-FR" altLang="x-none" sz="1200"/>
          </a:p>
        </p:txBody>
      </p:sp>
      <p:sp>
        <p:nvSpPr>
          <p:cNvPr id="8"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(8/11)</a:t>
            </a:r>
          </a:p>
        </p:txBody>
      </p:sp>
      <p:sp>
        <p:nvSpPr>
          <p:cNvPr id="69637" name="Rectangle 1"/>
          <p:cNvSpPr>
            <a:spLocks noChangeArrowheads="1"/>
          </p:cNvSpPr>
          <p:nvPr/>
        </p:nvSpPr>
        <p:spPr bwMode="auto">
          <a:xfrm>
            <a:off x="469900" y="1931988"/>
            <a:ext cx="80676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just" eaLnBrk="1" hangingPunct="1">
              <a:spcBef>
                <a:spcPts val="600"/>
              </a:spcBef>
            </a:pPr>
            <a:endParaRPr lang="fr-SN" altLang="x-none" sz="1800" b="1" i="1"/>
          </a:p>
          <a:p>
            <a:pPr algn="just" eaLnBrk="1" hangingPunct="1">
              <a:spcBef>
                <a:spcPts val="600"/>
              </a:spcBef>
            </a:pPr>
            <a:r>
              <a:rPr lang="fr-SN" altLang="x-none" sz="1800"/>
              <a:t>Les modèles linéaires et sigmoïdaux sont bien adaptés aux algorithmes d</a:t>
            </a:r>
            <a:r>
              <a:rPr lang="fr-SN" altLang="fr-FR" sz="1800"/>
              <a:t>’</a:t>
            </a:r>
            <a:r>
              <a:rPr lang="fr-SN" altLang="x-none" sz="1800"/>
              <a:t>apprentissage impliquant une rétro-propagation du gradient car leur fonction d</a:t>
            </a:r>
            <a:r>
              <a:rPr lang="fr-SN" altLang="fr-FR" sz="1800"/>
              <a:t>’</a:t>
            </a:r>
            <a:r>
              <a:rPr lang="fr-SN" altLang="x-none" sz="1800"/>
              <a:t>activation est différentiable ; ce sont les plus utilisés. </a:t>
            </a:r>
          </a:p>
          <a:p>
            <a:pPr algn="just" eaLnBrk="1" hangingPunct="1">
              <a:spcBef>
                <a:spcPts val="600"/>
              </a:spcBef>
            </a:pPr>
            <a:endParaRPr lang="fr-SN" altLang="x-none" sz="1800"/>
          </a:p>
          <a:p>
            <a:pPr algn="just" eaLnBrk="1" hangingPunct="1">
              <a:spcBef>
                <a:spcPts val="600"/>
              </a:spcBef>
            </a:pPr>
            <a:r>
              <a:rPr lang="fr-SN" altLang="x-none" sz="1800"/>
              <a:t>Le modèle à seuil est sans doute plus conforme à la </a:t>
            </a:r>
            <a:r>
              <a:rPr lang="fr-SN" altLang="fr-FR" sz="1800"/>
              <a:t>“</a:t>
            </a:r>
            <a:r>
              <a:rPr lang="fr-SN" altLang="x-none" sz="1800"/>
              <a:t>réalité</a:t>
            </a:r>
            <a:r>
              <a:rPr lang="fr-SN" altLang="fr-FR" sz="1800"/>
              <a:t>”</a:t>
            </a:r>
            <a:r>
              <a:rPr lang="fr-SN" altLang="x-none" sz="1800"/>
              <a:t> biologique mais pose des problèmes d</a:t>
            </a:r>
            <a:r>
              <a:rPr lang="fr-SN" altLang="fr-FR" sz="1800"/>
              <a:t>’</a:t>
            </a:r>
            <a:r>
              <a:rPr lang="fr-SN" altLang="x-none" sz="1800"/>
              <a:t>apprentissage.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a:solidFill>
                  <a:srgbClr val="595959"/>
                </a:solidFill>
                <a:ea typeface="MS PGothic" charset="-128"/>
              </a:rPr>
              <a:t>4. Architecture d</a:t>
            </a:r>
            <a:r>
              <a:rPr lang="fr-FR" altLang="fr-FR" b="1">
                <a:solidFill>
                  <a:srgbClr val="595959"/>
                </a:solidFill>
                <a:ea typeface="MS PGothic" charset="-128"/>
              </a:rPr>
              <a:t>’</a:t>
            </a:r>
            <a:r>
              <a:rPr lang="fr-FR" altLang="x-none" b="1">
                <a:solidFill>
                  <a:srgbClr val="595959"/>
                </a:solidFill>
                <a:ea typeface="MS PGothic" charset="-128"/>
              </a:rPr>
              <a:t>un réseau de neurone (1/3)</a:t>
            </a:r>
          </a:p>
          <a:p>
            <a:pPr algn="just">
              <a:spcBef>
                <a:spcPts val="600"/>
              </a:spcBef>
              <a:buFont typeface="Wingdings 2" charset="2"/>
              <a:buAutoNum type="arabicPeriod" startAt="3"/>
            </a:pPr>
            <a:endParaRPr lang="fr-SN" altLang="x-none">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spcBef>
                <a:spcPts val="600"/>
              </a:spcBef>
              <a:buFont typeface="Wingdings 2" charset="2"/>
              <a:buNone/>
            </a:pPr>
            <a:endParaRPr lang="fr-SN" altLang="x-none">
              <a:solidFill>
                <a:srgbClr val="595959"/>
              </a:solidFill>
              <a:ea typeface="MS PGothic" charset="-128"/>
            </a:endParaRPr>
          </a:p>
        </p:txBody>
      </p:sp>
      <p:sp>
        <p:nvSpPr>
          <p:cNvPr id="7168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C4BE755-D902-584B-953C-C9BA1E4102CA}" type="slidenum">
              <a:rPr lang="en-US" altLang="x-none" sz="800">
                <a:solidFill>
                  <a:srgbClr val="595959"/>
                </a:solidFill>
              </a:rPr>
              <a:pPr eaLnBrk="1" hangingPunct="1"/>
              <a:t>43</a:t>
            </a:fld>
            <a:endParaRPr lang="en-US" altLang="x-none" sz="800">
              <a:solidFill>
                <a:srgbClr val="595959"/>
              </a:solidFill>
            </a:endParaRPr>
          </a:p>
        </p:txBody>
      </p:sp>
      <p:sp>
        <p:nvSpPr>
          <p:cNvPr id="7168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2CA34441-792D-F44B-A563-50E10E9697EA}"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(9/11)</a:t>
            </a:r>
          </a:p>
        </p:txBody>
      </p:sp>
      <p:graphicFrame>
        <p:nvGraphicFramePr>
          <p:cNvPr id="71685" name="Object 2052"/>
          <p:cNvGraphicFramePr>
            <a:graphicFrameLocks noChangeAspect="1"/>
          </p:cNvGraphicFramePr>
          <p:nvPr>
            <p:extLst>
              <p:ext uri="{D42A27DB-BD31-4B8C-83A1-F6EECF244321}">
                <p14:modId xmlns:p14="http://schemas.microsoft.com/office/powerpoint/2010/main" val="800310272"/>
              </p:ext>
            </p:extLst>
          </p:nvPr>
        </p:nvGraphicFramePr>
        <p:xfrm>
          <a:off x="467323" y="2523397"/>
          <a:ext cx="7980754" cy="2882769"/>
        </p:xfrm>
        <a:graphic>
          <a:graphicData uri="http://schemas.openxmlformats.org/presentationml/2006/ole">
            <mc:AlternateContent xmlns:mc="http://schemas.openxmlformats.org/markup-compatibility/2006">
              <mc:Choice xmlns:v="urn:schemas-microsoft-com:vml" Requires="v">
                <p:oleObj name="Document" r:id="rId3" imgW="5321300" imgH="1930400" progId="Word.Document.8">
                  <p:embed/>
                </p:oleObj>
              </mc:Choice>
              <mc:Fallback>
                <p:oleObj name="Document" r:id="rId3" imgW="5321300" imgH="1930400" progId="Word.Document.8">
                  <p:embed/>
                  <p:pic>
                    <p:nvPicPr>
                      <p:cNvPr id="0" name="Object 2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23" y="2523397"/>
                        <a:ext cx="7980754" cy="2882769"/>
                      </a:xfrm>
                      <a:prstGeom prst="rect">
                        <a:avLst/>
                      </a:prstGeom>
                      <a:noFill/>
                      <a:ln>
                        <a:noFill/>
                      </a:ln>
                      <a:effec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a:solidFill>
                  <a:srgbClr val="595959"/>
                </a:solidFill>
                <a:ea typeface="MS PGothic" charset="-128"/>
              </a:rPr>
              <a:t>4. Architecture d</a:t>
            </a:r>
            <a:r>
              <a:rPr lang="fr-FR" altLang="fr-FR" b="1">
                <a:solidFill>
                  <a:srgbClr val="595959"/>
                </a:solidFill>
                <a:ea typeface="MS PGothic" charset="-128"/>
              </a:rPr>
              <a:t>’</a:t>
            </a:r>
            <a:r>
              <a:rPr lang="fr-FR" altLang="x-none" b="1">
                <a:solidFill>
                  <a:srgbClr val="595959"/>
                </a:solidFill>
                <a:ea typeface="MS PGothic" charset="-128"/>
              </a:rPr>
              <a:t>un réseau de neurone (2/3) – Propagation avant</a:t>
            </a:r>
          </a:p>
          <a:p>
            <a:pPr algn="just">
              <a:spcBef>
                <a:spcPts val="600"/>
              </a:spcBef>
              <a:buFont typeface="Wingdings 2" charset="2"/>
              <a:buAutoNum type="arabicPeriod" startAt="3"/>
            </a:pPr>
            <a:endParaRPr lang="fr-SN" altLang="x-none">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spcBef>
                <a:spcPts val="600"/>
              </a:spcBef>
              <a:buFont typeface="Wingdings 2" charset="2"/>
              <a:buNone/>
            </a:pPr>
            <a:endParaRPr lang="fr-SN" altLang="x-none">
              <a:solidFill>
                <a:srgbClr val="595959"/>
              </a:solidFill>
              <a:ea typeface="MS PGothic" charset="-128"/>
            </a:endParaRPr>
          </a:p>
        </p:txBody>
      </p:sp>
      <p:sp>
        <p:nvSpPr>
          <p:cNvPr id="7373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5251BF8D-B48C-6C46-8581-9CE314C3340E}" type="slidenum">
              <a:rPr lang="en-US" altLang="x-none" sz="800">
                <a:solidFill>
                  <a:srgbClr val="595959"/>
                </a:solidFill>
              </a:rPr>
              <a:pPr eaLnBrk="1" hangingPunct="1"/>
              <a:t>44</a:t>
            </a:fld>
            <a:endParaRPr lang="en-US" altLang="x-none" sz="800">
              <a:solidFill>
                <a:srgbClr val="595959"/>
              </a:solidFill>
            </a:endParaRPr>
          </a:p>
        </p:txBody>
      </p:sp>
      <p:sp>
        <p:nvSpPr>
          <p:cNvPr id="7373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1FEFD809-838C-034C-96D5-847A39C7F0CA}"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(10/11)</a:t>
            </a:r>
          </a:p>
        </p:txBody>
      </p:sp>
      <p:grpSp>
        <p:nvGrpSpPr>
          <p:cNvPr id="73733" name="Group 38"/>
          <p:cNvGrpSpPr>
            <a:grpSpLocks noChangeAspect="1"/>
          </p:cNvGrpSpPr>
          <p:nvPr/>
        </p:nvGrpSpPr>
        <p:grpSpPr bwMode="auto">
          <a:xfrm>
            <a:off x="585788" y="2106613"/>
            <a:ext cx="2976562" cy="2633662"/>
            <a:chOff x="432" y="1392"/>
            <a:chExt cx="1248" cy="1104"/>
          </a:xfrm>
        </p:grpSpPr>
        <p:sp>
          <p:nvSpPr>
            <p:cNvPr id="11" name="Oval 4"/>
            <p:cNvSpPr>
              <a:spLocks noChangeAspect="1" noChangeArrowheads="1"/>
            </p:cNvSpPr>
            <p:nvPr/>
          </p:nvSpPr>
          <p:spPr bwMode="auto">
            <a:xfrm>
              <a:off x="432" y="139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2" name="Oval 6"/>
            <p:cNvSpPr>
              <a:spLocks noChangeAspect="1" noChangeArrowheads="1"/>
            </p:cNvSpPr>
            <p:nvPr/>
          </p:nvSpPr>
          <p:spPr bwMode="auto">
            <a:xfrm>
              <a:off x="768" y="139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3" name="Oval 7"/>
            <p:cNvSpPr>
              <a:spLocks noChangeAspect="1" noChangeArrowheads="1"/>
            </p:cNvSpPr>
            <p:nvPr/>
          </p:nvSpPr>
          <p:spPr bwMode="auto">
            <a:xfrm>
              <a:off x="1104" y="139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4" name="Oval 8"/>
            <p:cNvSpPr>
              <a:spLocks noChangeAspect="1" noChangeArrowheads="1"/>
            </p:cNvSpPr>
            <p:nvPr/>
          </p:nvSpPr>
          <p:spPr bwMode="auto">
            <a:xfrm>
              <a:off x="1440" y="139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5" name="Oval 9"/>
            <p:cNvSpPr>
              <a:spLocks noChangeAspect="1" noChangeArrowheads="1"/>
            </p:cNvSpPr>
            <p:nvPr/>
          </p:nvSpPr>
          <p:spPr bwMode="auto">
            <a:xfrm>
              <a:off x="576" y="182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6" name="Oval 10"/>
            <p:cNvSpPr>
              <a:spLocks noChangeAspect="1" noChangeArrowheads="1"/>
            </p:cNvSpPr>
            <p:nvPr/>
          </p:nvSpPr>
          <p:spPr bwMode="auto">
            <a:xfrm>
              <a:off x="912" y="182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7" name="Oval 11"/>
            <p:cNvSpPr>
              <a:spLocks noChangeAspect="1" noChangeArrowheads="1"/>
            </p:cNvSpPr>
            <p:nvPr/>
          </p:nvSpPr>
          <p:spPr bwMode="auto">
            <a:xfrm>
              <a:off x="1248" y="182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8" name="Oval 12"/>
            <p:cNvSpPr>
              <a:spLocks noChangeAspect="1" noChangeArrowheads="1"/>
            </p:cNvSpPr>
            <p:nvPr/>
          </p:nvSpPr>
          <p:spPr bwMode="auto">
            <a:xfrm>
              <a:off x="576" y="225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9" name="Oval 13"/>
            <p:cNvSpPr>
              <a:spLocks noChangeAspect="1" noChangeArrowheads="1"/>
            </p:cNvSpPr>
            <p:nvPr/>
          </p:nvSpPr>
          <p:spPr bwMode="auto">
            <a:xfrm>
              <a:off x="912" y="225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20" name="Oval 14"/>
            <p:cNvSpPr>
              <a:spLocks noChangeAspect="1" noChangeArrowheads="1"/>
            </p:cNvSpPr>
            <p:nvPr/>
          </p:nvSpPr>
          <p:spPr bwMode="auto">
            <a:xfrm>
              <a:off x="1248" y="225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cxnSp>
          <p:nvCxnSpPr>
            <p:cNvPr id="21" name="AutoShape 15"/>
            <p:cNvCxnSpPr>
              <a:cxnSpLocks noChangeAspect="1" noChangeShapeType="1"/>
              <a:stCxn id="11" idx="4"/>
              <a:endCxn id="15" idx="0"/>
            </p:cNvCxnSpPr>
            <p:nvPr/>
          </p:nvCxnSpPr>
          <p:spPr bwMode="auto">
            <a:xfrm>
              <a:off x="552" y="1632"/>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AutoShape 17"/>
            <p:cNvCxnSpPr>
              <a:cxnSpLocks noChangeAspect="1" noChangeShapeType="1"/>
              <a:stCxn id="11" idx="4"/>
              <a:endCxn id="16" idx="0"/>
            </p:cNvCxnSpPr>
            <p:nvPr/>
          </p:nvCxnSpPr>
          <p:spPr bwMode="auto">
            <a:xfrm>
              <a:off x="552" y="1632"/>
              <a:ext cx="48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AutoShape 18"/>
            <p:cNvCxnSpPr>
              <a:cxnSpLocks noChangeAspect="1" noChangeShapeType="1"/>
              <a:stCxn id="11" idx="4"/>
              <a:endCxn id="17" idx="0"/>
            </p:cNvCxnSpPr>
            <p:nvPr/>
          </p:nvCxnSpPr>
          <p:spPr bwMode="auto">
            <a:xfrm>
              <a:off x="552" y="1632"/>
              <a:ext cx="816"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AutoShape 19"/>
            <p:cNvCxnSpPr>
              <a:cxnSpLocks noChangeAspect="1" noChangeShapeType="1"/>
              <a:stCxn id="12" idx="4"/>
              <a:endCxn id="15" idx="0"/>
            </p:cNvCxnSpPr>
            <p:nvPr/>
          </p:nvCxnSpPr>
          <p:spPr bwMode="auto">
            <a:xfrm flipH="1">
              <a:off x="696" y="1632"/>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AutoShape 20"/>
            <p:cNvCxnSpPr>
              <a:cxnSpLocks noChangeAspect="1" noChangeShapeType="1"/>
              <a:stCxn id="12" idx="4"/>
              <a:endCxn id="16" idx="0"/>
            </p:cNvCxnSpPr>
            <p:nvPr/>
          </p:nvCxnSpPr>
          <p:spPr bwMode="auto">
            <a:xfrm>
              <a:off x="888" y="1632"/>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AutoShape 21"/>
            <p:cNvCxnSpPr>
              <a:cxnSpLocks noChangeAspect="1" noChangeShapeType="1"/>
              <a:stCxn id="12" idx="4"/>
              <a:endCxn id="17" idx="0"/>
            </p:cNvCxnSpPr>
            <p:nvPr/>
          </p:nvCxnSpPr>
          <p:spPr bwMode="auto">
            <a:xfrm>
              <a:off x="888" y="1632"/>
              <a:ext cx="48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AutoShape 22"/>
            <p:cNvCxnSpPr>
              <a:cxnSpLocks noChangeAspect="1" noChangeShapeType="1"/>
              <a:stCxn id="13" idx="4"/>
              <a:endCxn id="16" idx="0"/>
            </p:cNvCxnSpPr>
            <p:nvPr/>
          </p:nvCxnSpPr>
          <p:spPr bwMode="auto">
            <a:xfrm flipH="1">
              <a:off x="1032" y="1632"/>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AutoShape 23"/>
            <p:cNvCxnSpPr>
              <a:cxnSpLocks noChangeAspect="1" noChangeShapeType="1"/>
              <a:stCxn id="13" idx="4"/>
              <a:endCxn id="17" idx="0"/>
            </p:cNvCxnSpPr>
            <p:nvPr/>
          </p:nvCxnSpPr>
          <p:spPr bwMode="auto">
            <a:xfrm>
              <a:off x="1224" y="1632"/>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AutoShape 24"/>
            <p:cNvCxnSpPr>
              <a:cxnSpLocks noChangeAspect="1" noChangeShapeType="1"/>
              <a:stCxn id="13" idx="4"/>
              <a:endCxn id="15" idx="0"/>
            </p:cNvCxnSpPr>
            <p:nvPr/>
          </p:nvCxnSpPr>
          <p:spPr bwMode="auto">
            <a:xfrm flipH="1">
              <a:off x="696" y="1632"/>
              <a:ext cx="528"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AutoShape 26"/>
            <p:cNvCxnSpPr>
              <a:cxnSpLocks noChangeAspect="1" noChangeShapeType="1"/>
              <a:stCxn id="14" idx="4"/>
              <a:endCxn id="15" idx="0"/>
            </p:cNvCxnSpPr>
            <p:nvPr/>
          </p:nvCxnSpPr>
          <p:spPr bwMode="auto">
            <a:xfrm flipH="1">
              <a:off x="696" y="1632"/>
              <a:ext cx="86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AutoShape 27"/>
            <p:cNvCxnSpPr>
              <a:cxnSpLocks noChangeAspect="1" noChangeShapeType="1"/>
              <a:stCxn id="14" idx="4"/>
              <a:endCxn id="16" idx="0"/>
            </p:cNvCxnSpPr>
            <p:nvPr/>
          </p:nvCxnSpPr>
          <p:spPr bwMode="auto">
            <a:xfrm flipH="1">
              <a:off x="1032" y="1632"/>
              <a:ext cx="528"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AutoShape 28"/>
            <p:cNvCxnSpPr>
              <a:cxnSpLocks noChangeAspect="1" noChangeShapeType="1"/>
              <a:stCxn id="14" idx="4"/>
              <a:endCxn id="17" idx="0"/>
            </p:cNvCxnSpPr>
            <p:nvPr/>
          </p:nvCxnSpPr>
          <p:spPr bwMode="auto">
            <a:xfrm flipH="1">
              <a:off x="1368" y="1632"/>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AutoShape 29"/>
            <p:cNvCxnSpPr>
              <a:cxnSpLocks noChangeAspect="1" noChangeShapeType="1"/>
              <a:stCxn id="15" idx="4"/>
              <a:endCxn id="18" idx="0"/>
            </p:cNvCxnSpPr>
            <p:nvPr/>
          </p:nvCxnSpPr>
          <p:spPr bwMode="auto">
            <a:xfrm>
              <a:off x="696" y="2064"/>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AutoShape 30"/>
            <p:cNvCxnSpPr>
              <a:cxnSpLocks noChangeAspect="1" noChangeShapeType="1"/>
              <a:stCxn id="15" idx="4"/>
              <a:endCxn id="19" idx="0"/>
            </p:cNvCxnSpPr>
            <p:nvPr/>
          </p:nvCxnSpPr>
          <p:spPr bwMode="auto">
            <a:xfrm>
              <a:off x="696" y="2064"/>
              <a:ext cx="335"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AutoShape 31"/>
            <p:cNvCxnSpPr>
              <a:cxnSpLocks noChangeAspect="1" noChangeShapeType="1"/>
              <a:stCxn id="15" idx="4"/>
              <a:endCxn id="20" idx="0"/>
            </p:cNvCxnSpPr>
            <p:nvPr/>
          </p:nvCxnSpPr>
          <p:spPr bwMode="auto">
            <a:xfrm>
              <a:off x="696" y="2064"/>
              <a:ext cx="67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AutoShape 32"/>
            <p:cNvCxnSpPr>
              <a:cxnSpLocks noChangeAspect="1" noChangeShapeType="1"/>
              <a:stCxn id="16" idx="4"/>
              <a:endCxn id="18" idx="0"/>
            </p:cNvCxnSpPr>
            <p:nvPr/>
          </p:nvCxnSpPr>
          <p:spPr bwMode="auto">
            <a:xfrm flipH="1">
              <a:off x="696" y="2064"/>
              <a:ext cx="335"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AutoShape 33"/>
            <p:cNvCxnSpPr>
              <a:cxnSpLocks noChangeAspect="1" noChangeShapeType="1"/>
              <a:stCxn id="16" idx="4"/>
              <a:endCxn id="19" idx="0"/>
            </p:cNvCxnSpPr>
            <p:nvPr/>
          </p:nvCxnSpPr>
          <p:spPr bwMode="auto">
            <a:xfrm>
              <a:off x="1032" y="2064"/>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AutoShape 34"/>
            <p:cNvCxnSpPr>
              <a:cxnSpLocks noChangeAspect="1" noChangeShapeType="1"/>
              <a:stCxn id="16" idx="4"/>
              <a:endCxn id="20" idx="0"/>
            </p:cNvCxnSpPr>
            <p:nvPr/>
          </p:nvCxnSpPr>
          <p:spPr bwMode="auto">
            <a:xfrm>
              <a:off x="1032" y="2064"/>
              <a:ext cx="336"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AutoShape 35"/>
            <p:cNvCxnSpPr>
              <a:cxnSpLocks noChangeAspect="1" noChangeShapeType="1"/>
              <a:stCxn id="17" idx="4"/>
              <a:endCxn id="18" idx="0"/>
            </p:cNvCxnSpPr>
            <p:nvPr/>
          </p:nvCxnSpPr>
          <p:spPr bwMode="auto">
            <a:xfrm flipH="1">
              <a:off x="696" y="2064"/>
              <a:ext cx="67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AutoShape 36"/>
            <p:cNvCxnSpPr>
              <a:cxnSpLocks noChangeAspect="1" noChangeShapeType="1"/>
              <a:stCxn id="17" idx="4"/>
              <a:endCxn id="19" idx="0"/>
            </p:cNvCxnSpPr>
            <p:nvPr/>
          </p:nvCxnSpPr>
          <p:spPr bwMode="auto">
            <a:xfrm flipH="1">
              <a:off x="1032" y="2064"/>
              <a:ext cx="336"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AutoShape 37"/>
            <p:cNvCxnSpPr>
              <a:cxnSpLocks noChangeAspect="1" noChangeShapeType="1"/>
              <a:stCxn id="17" idx="4"/>
              <a:endCxn id="20" idx="0"/>
            </p:cNvCxnSpPr>
            <p:nvPr/>
          </p:nvCxnSpPr>
          <p:spPr bwMode="auto">
            <a:xfrm>
              <a:off x="1368" y="2064"/>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2" name="Text Box 72"/>
          <p:cNvSpPr txBox="1">
            <a:spLocks noChangeArrowheads="1"/>
          </p:cNvSpPr>
          <p:nvPr/>
        </p:nvSpPr>
        <p:spPr bwMode="auto">
          <a:xfrm>
            <a:off x="3406775" y="2149475"/>
            <a:ext cx="23558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1800"/>
              <a:t>couche d</a:t>
            </a:r>
            <a:r>
              <a:rPr lang="fr-FR" altLang="fr-FR" sz="1800"/>
              <a:t>’</a:t>
            </a:r>
            <a:r>
              <a:rPr lang="fr-FR" altLang="x-none" sz="1800"/>
              <a:t>entrée</a:t>
            </a:r>
          </a:p>
        </p:txBody>
      </p:sp>
      <p:sp>
        <p:nvSpPr>
          <p:cNvPr id="43" name="Text Box 73"/>
          <p:cNvSpPr txBox="1">
            <a:spLocks noChangeArrowheads="1"/>
          </p:cNvSpPr>
          <p:nvPr/>
        </p:nvSpPr>
        <p:spPr bwMode="auto">
          <a:xfrm>
            <a:off x="3476625" y="3216275"/>
            <a:ext cx="2236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1800"/>
              <a:t>couche cachée</a:t>
            </a:r>
          </a:p>
        </p:txBody>
      </p:sp>
      <p:sp>
        <p:nvSpPr>
          <p:cNvPr id="44" name="Text Box 74"/>
          <p:cNvSpPr txBox="1">
            <a:spLocks noChangeArrowheads="1"/>
          </p:cNvSpPr>
          <p:nvPr/>
        </p:nvSpPr>
        <p:spPr bwMode="auto">
          <a:xfrm>
            <a:off x="3375025" y="4206875"/>
            <a:ext cx="2422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fr-FR">
                <a:ea typeface="MS PGothic" charset="0"/>
                <a:cs typeface="MS PGothic" charset="0"/>
              </a:rPr>
              <a:t>couche de sortie</a:t>
            </a:r>
          </a:p>
        </p:txBody>
      </p:sp>
      <p:sp>
        <p:nvSpPr>
          <p:cNvPr id="45" name="Text Box 75"/>
          <p:cNvSpPr txBox="1">
            <a:spLocks noChangeArrowheads="1"/>
          </p:cNvSpPr>
          <p:nvPr/>
        </p:nvSpPr>
        <p:spPr bwMode="auto">
          <a:xfrm>
            <a:off x="153988" y="5151438"/>
            <a:ext cx="3276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spcBef>
                <a:spcPct val="50000"/>
              </a:spcBef>
            </a:pPr>
            <a:r>
              <a:rPr lang="fr-FR" altLang="x-none" sz="1800"/>
              <a:t>réseau multicouche</a:t>
            </a:r>
          </a:p>
        </p:txBody>
      </p:sp>
      <p:grpSp>
        <p:nvGrpSpPr>
          <p:cNvPr id="73738" name="Group 71"/>
          <p:cNvGrpSpPr>
            <a:grpSpLocks noChangeAspect="1"/>
          </p:cNvGrpSpPr>
          <p:nvPr/>
        </p:nvGrpSpPr>
        <p:grpSpPr bwMode="auto">
          <a:xfrm>
            <a:off x="5659438" y="2106613"/>
            <a:ext cx="2976562" cy="2633662"/>
            <a:chOff x="2112" y="1440"/>
            <a:chExt cx="1248" cy="1104"/>
          </a:xfrm>
        </p:grpSpPr>
        <p:sp>
          <p:nvSpPr>
            <p:cNvPr id="47" name="Oval 40"/>
            <p:cNvSpPr>
              <a:spLocks noChangeAspect="1" noChangeArrowheads="1"/>
            </p:cNvSpPr>
            <p:nvPr/>
          </p:nvSpPr>
          <p:spPr bwMode="auto">
            <a:xfrm>
              <a:off x="2112" y="144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48" name="Oval 41"/>
            <p:cNvSpPr>
              <a:spLocks noChangeAspect="1" noChangeArrowheads="1"/>
            </p:cNvSpPr>
            <p:nvPr/>
          </p:nvSpPr>
          <p:spPr bwMode="auto">
            <a:xfrm>
              <a:off x="2448" y="144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49" name="Oval 42"/>
            <p:cNvSpPr>
              <a:spLocks noChangeAspect="1" noChangeArrowheads="1"/>
            </p:cNvSpPr>
            <p:nvPr/>
          </p:nvSpPr>
          <p:spPr bwMode="auto">
            <a:xfrm>
              <a:off x="2784" y="144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0" name="Oval 43"/>
            <p:cNvSpPr>
              <a:spLocks noChangeAspect="1" noChangeArrowheads="1"/>
            </p:cNvSpPr>
            <p:nvPr/>
          </p:nvSpPr>
          <p:spPr bwMode="auto">
            <a:xfrm>
              <a:off x="3120" y="144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1" name="Oval 44"/>
            <p:cNvSpPr>
              <a:spLocks noChangeAspect="1" noChangeArrowheads="1"/>
            </p:cNvSpPr>
            <p:nvPr/>
          </p:nvSpPr>
          <p:spPr bwMode="auto">
            <a:xfrm>
              <a:off x="2256" y="187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2" name="Oval 45"/>
            <p:cNvSpPr>
              <a:spLocks noChangeAspect="1" noChangeArrowheads="1"/>
            </p:cNvSpPr>
            <p:nvPr/>
          </p:nvSpPr>
          <p:spPr bwMode="auto">
            <a:xfrm>
              <a:off x="2592" y="187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3" name="Oval 46"/>
            <p:cNvSpPr>
              <a:spLocks noChangeAspect="1" noChangeArrowheads="1"/>
            </p:cNvSpPr>
            <p:nvPr/>
          </p:nvSpPr>
          <p:spPr bwMode="auto">
            <a:xfrm>
              <a:off x="2928" y="187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4" name="Oval 47"/>
            <p:cNvSpPr>
              <a:spLocks noChangeAspect="1" noChangeArrowheads="1"/>
            </p:cNvSpPr>
            <p:nvPr/>
          </p:nvSpPr>
          <p:spPr bwMode="auto">
            <a:xfrm>
              <a:off x="2256" y="230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5" name="Oval 48"/>
            <p:cNvSpPr>
              <a:spLocks noChangeAspect="1" noChangeArrowheads="1"/>
            </p:cNvSpPr>
            <p:nvPr/>
          </p:nvSpPr>
          <p:spPr bwMode="auto">
            <a:xfrm>
              <a:off x="2592" y="230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6" name="Oval 49"/>
            <p:cNvSpPr>
              <a:spLocks noChangeAspect="1" noChangeArrowheads="1"/>
            </p:cNvSpPr>
            <p:nvPr/>
          </p:nvSpPr>
          <p:spPr bwMode="auto">
            <a:xfrm>
              <a:off x="2928" y="230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cxnSp>
          <p:nvCxnSpPr>
            <p:cNvPr id="57" name="AutoShape 50"/>
            <p:cNvCxnSpPr>
              <a:cxnSpLocks noChangeAspect="1" noChangeShapeType="1"/>
              <a:stCxn id="47" idx="4"/>
              <a:endCxn id="51" idx="0"/>
            </p:cNvCxnSpPr>
            <p:nvPr/>
          </p:nvCxnSpPr>
          <p:spPr bwMode="auto">
            <a:xfrm>
              <a:off x="2232" y="1680"/>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8" name="AutoShape 51"/>
            <p:cNvCxnSpPr>
              <a:cxnSpLocks noChangeAspect="1" noChangeShapeType="1"/>
              <a:stCxn id="47" idx="4"/>
              <a:endCxn id="52" idx="0"/>
            </p:cNvCxnSpPr>
            <p:nvPr/>
          </p:nvCxnSpPr>
          <p:spPr bwMode="auto">
            <a:xfrm>
              <a:off x="2232" y="1680"/>
              <a:ext cx="48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AutoShape 53"/>
            <p:cNvCxnSpPr>
              <a:cxnSpLocks noChangeAspect="1" noChangeShapeType="1"/>
              <a:stCxn id="48" idx="4"/>
              <a:endCxn id="51" idx="0"/>
            </p:cNvCxnSpPr>
            <p:nvPr/>
          </p:nvCxnSpPr>
          <p:spPr bwMode="auto">
            <a:xfrm flipH="1">
              <a:off x="2376" y="1680"/>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AutoShape 54"/>
            <p:cNvCxnSpPr>
              <a:cxnSpLocks noChangeAspect="1" noChangeShapeType="1"/>
              <a:stCxn id="48" idx="4"/>
              <a:endCxn id="52" idx="0"/>
            </p:cNvCxnSpPr>
            <p:nvPr/>
          </p:nvCxnSpPr>
          <p:spPr bwMode="auto">
            <a:xfrm>
              <a:off x="2568" y="1680"/>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1" name="AutoShape 56"/>
            <p:cNvCxnSpPr>
              <a:cxnSpLocks noChangeAspect="1" noChangeShapeType="1"/>
              <a:stCxn id="49" idx="4"/>
              <a:endCxn id="52" idx="0"/>
            </p:cNvCxnSpPr>
            <p:nvPr/>
          </p:nvCxnSpPr>
          <p:spPr bwMode="auto">
            <a:xfrm flipH="1">
              <a:off x="2712" y="1680"/>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AutoShape 57"/>
            <p:cNvCxnSpPr>
              <a:cxnSpLocks noChangeAspect="1" noChangeShapeType="1"/>
              <a:stCxn id="49" idx="4"/>
              <a:endCxn id="53" idx="0"/>
            </p:cNvCxnSpPr>
            <p:nvPr/>
          </p:nvCxnSpPr>
          <p:spPr bwMode="auto">
            <a:xfrm>
              <a:off x="2904" y="1680"/>
              <a:ext cx="144"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AutoShape 60"/>
            <p:cNvCxnSpPr>
              <a:cxnSpLocks noChangeAspect="1" noChangeShapeType="1"/>
              <a:stCxn id="50" idx="4"/>
              <a:endCxn id="52" idx="0"/>
            </p:cNvCxnSpPr>
            <p:nvPr/>
          </p:nvCxnSpPr>
          <p:spPr bwMode="auto">
            <a:xfrm flipH="1">
              <a:off x="2712" y="1680"/>
              <a:ext cx="528"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AutoShape 61"/>
            <p:cNvCxnSpPr>
              <a:cxnSpLocks noChangeAspect="1" noChangeShapeType="1"/>
              <a:stCxn id="50" idx="4"/>
              <a:endCxn id="53" idx="0"/>
            </p:cNvCxnSpPr>
            <p:nvPr/>
          </p:nvCxnSpPr>
          <p:spPr bwMode="auto">
            <a:xfrm flipH="1">
              <a:off x="3048" y="1680"/>
              <a:ext cx="19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AutoShape 62"/>
            <p:cNvCxnSpPr>
              <a:cxnSpLocks noChangeAspect="1" noChangeShapeType="1"/>
              <a:stCxn id="51" idx="4"/>
              <a:endCxn id="54" idx="0"/>
            </p:cNvCxnSpPr>
            <p:nvPr/>
          </p:nvCxnSpPr>
          <p:spPr bwMode="auto">
            <a:xfrm>
              <a:off x="2376" y="2112"/>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AutoShape 63"/>
            <p:cNvCxnSpPr>
              <a:cxnSpLocks noChangeAspect="1" noChangeShapeType="1"/>
              <a:stCxn id="51" idx="4"/>
              <a:endCxn id="55" idx="0"/>
            </p:cNvCxnSpPr>
            <p:nvPr/>
          </p:nvCxnSpPr>
          <p:spPr bwMode="auto">
            <a:xfrm>
              <a:off x="2376" y="2112"/>
              <a:ext cx="335"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AutoShape 65"/>
            <p:cNvCxnSpPr>
              <a:cxnSpLocks noChangeAspect="1" noChangeShapeType="1"/>
              <a:stCxn id="52" idx="4"/>
              <a:endCxn id="54" idx="0"/>
            </p:cNvCxnSpPr>
            <p:nvPr/>
          </p:nvCxnSpPr>
          <p:spPr bwMode="auto">
            <a:xfrm flipH="1">
              <a:off x="2376" y="2112"/>
              <a:ext cx="335"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AutoShape 66"/>
            <p:cNvCxnSpPr>
              <a:cxnSpLocks noChangeAspect="1" noChangeShapeType="1"/>
              <a:stCxn id="52" idx="4"/>
              <a:endCxn id="55" idx="0"/>
            </p:cNvCxnSpPr>
            <p:nvPr/>
          </p:nvCxnSpPr>
          <p:spPr bwMode="auto">
            <a:xfrm>
              <a:off x="2712" y="2112"/>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9" name="AutoShape 67"/>
            <p:cNvCxnSpPr>
              <a:cxnSpLocks noChangeAspect="1" noChangeShapeType="1"/>
              <a:stCxn id="52" idx="4"/>
              <a:endCxn id="56" idx="0"/>
            </p:cNvCxnSpPr>
            <p:nvPr/>
          </p:nvCxnSpPr>
          <p:spPr bwMode="auto">
            <a:xfrm>
              <a:off x="2712" y="2112"/>
              <a:ext cx="336"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AutoShape 69"/>
            <p:cNvCxnSpPr>
              <a:cxnSpLocks noChangeAspect="1" noChangeShapeType="1"/>
              <a:stCxn id="53" idx="4"/>
              <a:endCxn id="55" idx="0"/>
            </p:cNvCxnSpPr>
            <p:nvPr/>
          </p:nvCxnSpPr>
          <p:spPr bwMode="auto">
            <a:xfrm flipH="1">
              <a:off x="2712" y="2112"/>
              <a:ext cx="336"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AutoShape 70"/>
            <p:cNvCxnSpPr>
              <a:cxnSpLocks noChangeAspect="1" noChangeShapeType="1"/>
              <a:stCxn id="53" idx="4"/>
              <a:endCxn id="56" idx="0"/>
            </p:cNvCxnSpPr>
            <p:nvPr/>
          </p:nvCxnSpPr>
          <p:spPr bwMode="auto">
            <a:xfrm>
              <a:off x="3048" y="2112"/>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72" name="Text Box 76"/>
          <p:cNvSpPr txBox="1">
            <a:spLocks noChangeArrowheads="1"/>
          </p:cNvSpPr>
          <p:nvPr/>
        </p:nvSpPr>
        <p:spPr bwMode="auto">
          <a:xfrm>
            <a:off x="5616575" y="4968875"/>
            <a:ext cx="34178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spcBef>
                <a:spcPct val="50000"/>
              </a:spcBef>
            </a:pPr>
            <a:r>
              <a:rPr lang="fr-FR" altLang="x-none" sz="1800"/>
              <a:t>réseau à connections locales</a:t>
            </a:r>
          </a:p>
        </p:txBody>
      </p:sp>
      <p:sp>
        <p:nvSpPr>
          <p:cNvPr id="73" name="Text Box 78"/>
          <p:cNvSpPr txBox="1">
            <a:spLocks noChangeArrowheads="1"/>
          </p:cNvSpPr>
          <p:nvPr/>
        </p:nvSpPr>
        <p:spPr bwMode="auto">
          <a:xfrm>
            <a:off x="1390650" y="5938838"/>
            <a:ext cx="6594475"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800"/>
              <a:t>La propagation des activations : de l </a:t>
            </a:r>
            <a:r>
              <a:rPr lang="fr-FR" altLang="fr-FR" sz="1800"/>
              <a:t>’</a:t>
            </a:r>
            <a:r>
              <a:rPr lang="fr-FR" altLang="x-none" sz="1800"/>
              <a:t>entrée vers la sortie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90000"/>
              </a:lnSpc>
              <a:buClrTx/>
              <a:buFont typeface="Wingdings 2" charset="2"/>
              <a:buNone/>
            </a:pPr>
            <a:r>
              <a:rPr lang="fr-FR" altLang="x-none" b="1">
                <a:solidFill>
                  <a:srgbClr val="595959"/>
                </a:solidFill>
                <a:ea typeface="MS PGothic" charset="-128"/>
              </a:rPr>
              <a:t>4. Architecture d</a:t>
            </a:r>
            <a:r>
              <a:rPr lang="fr-FR" altLang="fr-FR" b="1">
                <a:solidFill>
                  <a:srgbClr val="595959"/>
                </a:solidFill>
                <a:ea typeface="MS PGothic" charset="-128"/>
              </a:rPr>
              <a:t>’</a:t>
            </a:r>
            <a:r>
              <a:rPr lang="fr-FR" altLang="x-none" b="1">
                <a:solidFill>
                  <a:srgbClr val="595959"/>
                </a:solidFill>
                <a:ea typeface="MS PGothic" charset="-128"/>
              </a:rPr>
              <a:t>un réseau de neurone (3/3) – modèle récurrent</a:t>
            </a:r>
          </a:p>
          <a:p>
            <a:pPr algn="just">
              <a:spcBef>
                <a:spcPts val="600"/>
              </a:spcBef>
              <a:buFont typeface="Wingdings 2" charset="2"/>
              <a:buAutoNum type="arabicPeriod" startAt="3"/>
            </a:pPr>
            <a:endParaRPr lang="fr-SN" altLang="x-none">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lgn="just">
              <a:spcBef>
                <a:spcPts val="600"/>
              </a:spcBef>
              <a:buFont typeface="Wingdings 2" charset="2"/>
              <a:buNone/>
            </a:pPr>
            <a:endParaRPr lang="fr-SN" altLang="x-none" sz="1400" b="1" i="1">
              <a:solidFill>
                <a:srgbClr val="595959"/>
              </a:solidFill>
              <a:ea typeface="MS PGothic" charset="-128"/>
            </a:endParaRPr>
          </a:p>
          <a:p>
            <a:pPr>
              <a:spcBef>
                <a:spcPts val="600"/>
              </a:spcBef>
              <a:buFont typeface="Wingdings 2" charset="2"/>
              <a:buNone/>
            </a:pPr>
            <a:endParaRPr lang="fr-SN" altLang="x-none">
              <a:solidFill>
                <a:srgbClr val="595959"/>
              </a:solidFill>
              <a:ea typeface="MS PGothic" charset="-128"/>
            </a:endParaRPr>
          </a:p>
        </p:txBody>
      </p:sp>
      <p:sp>
        <p:nvSpPr>
          <p:cNvPr id="7577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EBDEC42-7636-EF40-8924-C43EACC63B2C}" type="slidenum">
              <a:rPr lang="en-US" altLang="x-none" sz="800">
                <a:solidFill>
                  <a:srgbClr val="595959"/>
                </a:solidFill>
              </a:rPr>
              <a:pPr eaLnBrk="1" hangingPunct="1"/>
              <a:t>45</a:t>
            </a:fld>
            <a:endParaRPr lang="en-US" altLang="x-none" sz="800">
              <a:solidFill>
                <a:srgbClr val="595959"/>
              </a:solidFill>
            </a:endParaRPr>
          </a:p>
        </p:txBody>
      </p:sp>
      <p:sp>
        <p:nvSpPr>
          <p:cNvPr id="75779"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EF6D2F48-B730-9F49-BA10-039742E54404}"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2- </a:t>
            </a:r>
            <a:r>
              <a:rPr lang="fr-FR" sz="3200" dirty="0">
                <a:solidFill>
                  <a:schemeClr val="tx1"/>
                </a:solidFill>
                <a:cs typeface="ＭＳ Ｐゴシック" charset="0"/>
              </a:rPr>
              <a:t>Le neurone formel (11/11)</a:t>
            </a:r>
          </a:p>
        </p:txBody>
      </p:sp>
      <p:grpSp>
        <p:nvGrpSpPr>
          <p:cNvPr id="75781" name="Group 71"/>
          <p:cNvGrpSpPr>
            <a:grpSpLocks/>
          </p:cNvGrpSpPr>
          <p:nvPr/>
        </p:nvGrpSpPr>
        <p:grpSpPr bwMode="auto">
          <a:xfrm>
            <a:off x="774700" y="2239963"/>
            <a:ext cx="3581400" cy="1947862"/>
            <a:chOff x="96" y="1605"/>
            <a:chExt cx="2256" cy="1227"/>
          </a:xfrm>
        </p:grpSpPr>
        <p:sp>
          <p:nvSpPr>
            <p:cNvPr id="75" name="Oval 6"/>
            <p:cNvSpPr>
              <a:spLocks noChangeAspect="1" noChangeArrowheads="1"/>
            </p:cNvSpPr>
            <p:nvPr/>
          </p:nvSpPr>
          <p:spPr bwMode="auto">
            <a:xfrm>
              <a:off x="96" y="1605"/>
              <a:ext cx="360"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76" name="Oval 7"/>
            <p:cNvSpPr>
              <a:spLocks noChangeAspect="1" noChangeArrowheads="1"/>
            </p:cNvSpPr>
            <p:nvPr/>
          </p:nvSpPr>
          <p:spPr bwMode="auto">
            <a:xfrm>
              <a:off x="744" y="1605"/>
              <a:ext cx="360"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77" name="Oval 8"/>
            <p:cNvSpPr>
              <a:spLocks noChangeAspect="1" noChangeArrowheads="1"/>
            </p:cNvSpPr>
            <p:nvPr/>
          </p:nvSpPr>
          <p:spPr bwMode="auto">
            <a:xfrm>
              <a:off x="1368" y="1605"/>
              <a:ext cx="360"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78" name="Oval 9"/>
            <p:cNvSpPr>
              <a:spLocks noChangeAspect="1" noChangeArrowheads="1"/>
            </p:cNvSpPr>
            <p:nvPr/>
          </p:nvSpPr>
          <p:spPr bwMode="auto">
            <a:xfrm>
              <a:off x="1992" y="1605"/>
              <a:ext cx="360"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79" name="Oval 10"/>
            <p:cNvSpPr>
              <a:spLocks noChangeAspect="1" noChangeArrowheads="1"/>
            </p:cNvSpPr>
            <p:nvPr/>
          </p:nvSpPr>
          <p:spPr bwMode="auto">
            <a:xfrm>
              <a:off x="406" y="2472"/>
              <a:ext cx="361"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80" name="Oval 11"/>
            <p:cNvSpPr>
              <a:spLocks noChangeAspect="1" noChangeArrowheads="1"/>
            </p:cNvSpPr>
            <p:nvPr/>
          </p:nvSpPr>
          <p:spPr bwMode="auto">
            <a:xfrm>
              <a:off x="1056" y="2472"/>
              <a:ext cx="360"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81" name="Oval 12"/>
            <p:cNvSpPr>
              <a:spLocks noChangeAspect="1" noChangeArrowheads="1"/>
            </p:cNvSpPr>
            <p:nvPr/>
          </p:nvSpPr>
          <p:spPr bwMode="auto">
            <a:xfrm>
              <a:off x="1655" y="2472"/>
              <a:ext cx="361" cy="3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cxnSp>
          <p:nvCxnSpPr>
            <p:cNvPr id="82" name="AutoShape 16"/>
            <p:cNvCxnSpPr>
              <a:cxnSpLocks noChangeAspect="1" noChangeShapeType="1"/>
              <a:stCxn id="75" idx="4"/>
              <a:endCxn id="79" idx="0"/>
            </p:cNvCxnSpPr>
            <p:nvPr/>
          </p:nvCxnSpPr>
          <p:spPr bwMode="auto">
            <a:xfrm>
              <a:off x="276" y="1965"/>
              <a:ext cx="311"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 name="AutoShape 17"/>
            <p:cNvCxnSpPr>
              <a:cxnSpLocks noChangeAspect="1" noChangeShapeType="1"/>
              <a:stCxn id="75" idx="4"/>
              <a:endCxn id="80" idx="0"/>
            </p:cNvCxnSpPr>
            <p:nvPr/>
          </p:nvCxnSpPr>
          <p:spPr bwMode="auto">
            <a:xfrm>
              <a:off x="276" y="1965"/>
              <a:ext cx="960"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 name="AutoShape 18"/>
            <p:cNvCxnSpPr>
              <a:cxnSpLocks noChangeAspect="1" noChangeShapeType="1"/>
              <a:stCxn id="75" idx="6"/>
              <a:endCxn id="76" idx="2"/>
            </p:cNvCxnSpPr>
            <p:nvPr/>
          </p:nvCxnSpPr>
          <p:spPr bwMode="auto">
            <a:xfrm>
              <a:off x="456" y="1785"/>
              <a:ext cx="28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5" name="AutoShape 19"/>
            <p:cNvCxnSpPr>
              <a:cxnSpLocks noChangeAspect="1" noChangeShapeType="1"/>
              <a:stCxn id="76" idx="4"/>
              <a:endCxn id="79" idx="0"/>
            </p:cNvCxnSpPr>
            <p:nvPr/>
          </p:nvCxnSpPr>
          <p:spPr bwMode="auto">
            <a:xfrm flipH="1">
              <a:off x="587" y="1965"/>
              <a:ext cx="337"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6" name="AutoShape 20"/>
            <p:cNvCxnSpPr>
              <a:cxnSpLocks noChangeAspect="1" noChangeShapeType="1"/>
              <a:stCxn id="77" idx="2"/>
              <a:endCxn id="76" idx="6"/>
            </p:cNvCxnSpPr>
            <p:nvPr/>
          </p:nvCxnSpPr>
          <p:spPr bwMode="auto">
            <a:xfrm flipH="1">
              <a:off x="1104" y="1785"/>
              <a:ext cx="264"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AutoShape 21"/>
            <p:cNvCxnSpPr>
              <a:cxnSpLocks noChangeAspect="1" noChangeShapeType="1"/>
              <a:stCxn id="76" idx="4"/>
              <a:endCxn id="81" idx="0"/>
            </p:cNvCxnSpPr>
            <p:nvPr/>
          </p:nvCxnSpPr>
          <p:spPr bwMode="auto">
            <a:xfrm>
              <a:off x="924" y="1965"/>
              <a:ext cx="912"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8" name="AutoShape 23"/>
            <p:cNvCxnSpPr>
              <a:cxnSpLocks noChangeAspect="1" noChangeShapeType="1"/>
              <a:stCxn id="77" idx="4"/>
              <a:endCxn id="81" idx="0"/>
            </p:cNvCxnSpPr>
            <p:nvPr/>
          </p:nvCxnSpPr>
          <p:spPr bwMode="auto">
            <a:xfrm>
              <a:off x="1548" y="1965"/>
              <a:ext cx="288"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9" name="AutoShape 24"/>
            <p:cNvCxnSpPr>
              <a:cxnSpLocks noChangeAspect="1" noChangeShapeType="1"/>
              <a:stCxn id="77" idx="4"/>
              <a:endCxn id="79" idx="0"/>
            </p:cNvCxnSpPr>
            <p:nvPr/>
          </p:nvCxnSpPr>
          <p:spPr bwMode="auto">
            <a:xfrm flipH="1">
              <a:off x="587" y="1965"/>
              <a:ext cx="961"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0" name="AutoShape 27"/>
            <p:cNvCxnSpPr>
              <a:cxnSpLocks noChangeAspect="1" noChangeShapeType="1"/>
              <a:stCxn id="78" idx="4"/>
              <a:endCxn id="81" idx="0"/>
            </p:cNvCxnSpPr>
            <p:nvPr/>
          </p:nvCxnSpPr>
          <p:spPr bwMode="auto">
            <a:xfrm flipH="1">
              <a:off x="1836" y="1965"/>
              <a:ext cx="336" cy="50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1" name="AutoShape 68"/>
            <p:cNvCxnSpPr>
              <a:cxnSpLocks noChangeShapeType="1"/>
              <a:stCxn id="78" idx="0"/>
              <a:endCxn id="76" idx="0"/>
            </p:cNvCxnSpPr>
            <p:nvPr/>
          </p:nvCxnSpPr>
          <p:spPr bwMode="auto">
            <a:xfrm rot="16200000" flipH="1" flipV="1">
              <a:off x="1547" y="982"/>
              <a:ext cx="1" cy="1248"/>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AutoShape 69"/>
            <p:cNvCxnSpPr>
              <a:cxnSpLocks noChangeShapeType="1"/>
              <a:stCxn id="81" idx="6"/>
              <a:endCxn id="78" idx="5"/>
            </p:cNvCxnSpPr>
            <p:nvPr/>
          </p:nvCxnSpPr>
          <p:spPr bwMode="auto">
            <a:xfrm flipV="1">
              <a:off x="2016" y="1912"/>
              <a:ext cx="283" cy="74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AutoShape 70"/>
            <p:cNvCxnSpPr>
              <a:cxnSpLocks noChangeShapeType="1"/>
              <a:stCxn id="79" idx="6"/>
              <a:endCxn id="80" idx="2"/>
            </p:cNvCxnSpPr>
            <p:nvPr/>
          </p:nvCxnSpPr>
          <p:spPr bwMode="auto">
            <a:xfrm>
              <a:off x="767" y="2652"/>
              <a:ext cx="289"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75782" name="Group 96"/>
          <p:cNvGrpSpPr>
            <a:grpSpLocks/>
          </p:cNvGrpSpPr>
          <p:nvPr/>
        </p:nvGrpSpPr>
        <p:grpSpPr bwMode="auto">
          <a:xfrm>
            <a:off x="4878388" y="2051050"/>
            <a:ext cx="3544887" cy="2365375"/>
            <a:chOff x="3360" y="1584"/>
            <a:chExt cx="2233" cy="1490"/>
          </a:xfrm>
        </p:grpSpPr>
        <p:grpSp>
          <p:nvGrpSpPr>
            <p:cNvPr id="75784" name="Group 93"/>
            <p:cNvGrpSpPr>
              <a:grpSpLocks/>
            </p:cNvGrpSpPr>
            <p:nvPr/>
          </p:nvGrpSpPr>
          <p:grpSpPr bwMode="auto">
            <a:xfrm>
              <a:off x="3360" y="2171"/>
              <a:ext cx="2233" cy="361"/>
              <a:chOff x="3360" y="2171"/>
              <a:chExt cx="2233" cy="361"/>
            </a:xfrm>
          </p:grpSpPr>
          <p:sp>
            <p:nvSpPr>
              <p:cNvPr id="117" name="Oval 42"/>
              <p:cNvSpPr>
                <a:spLocks noChangeAspect="1" noChangeArrowheads="1"/>
              </p:cNvSpPr>
              <p:nvPr/>
            </p:nvSpPr>
            <p:spPr bwMode="auto">
              <a:xfrm>
                <a:off x="3360" y="2171"/>
                <a:ext cx="361" cy="3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18" name="Oval 45"/>
              <p:cNvSpPr>
                <a:spLocks noChangeAspect="1" noChangeArrowheads="1"/>
              </p:cNvSpPr>
              <p:nvPr/>
            </p:nvSpPr>
            <p:spPr bwMode="auto">
              <a:xfrm>
                <a:off x="5232" y="2171"/>
                <a:ext cx="361" cy="3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grpSp>
        <p:grpSp>
          <p:nvGrpSpPr>
            <p:cNvPr id="75785" name="Group 95"/>
            <p:cNvGrpSpPr>
              <a:grpSpLocks/>
            </p:cNvGrpSpPr>
            <p:nvPr/>
          </p:nvGrpSpPr>
          <p:grpSpPr bwMode="auto">
            <a:xfrm>
              <a:off x="3992" y="1596"/>
              <a:ext cx="336" cy="1466"/>
              <a:chOff x="3992" y="1606"/>
              <a:chExt cx="336" cy="1466"/>
            </a:xfrm>
          </p:grpSpPr>
          <p:sp>
            <p:nvSpPr>
              <p:cNvPr id="115" name="Oval 43"/>
              <p:cNvSpPr>
                <a:spLocks noChangeAspect="1" noChangeArrowheads="1"/>
              </p:cNvSpPr>
              <p:nvPr/>
            </p:nvSpPr>
            <p:spPr bwMode="auto">
              <a:xfrm>
                <a:off x="3992" y="1606"/>
                <a:ext cx="335"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16" name="Oval 46"/>
              <p:cNvSpPr>
                <a:spLocks noChangeAspect="1" noChangeArrowheads="1"/>
              </p:cNvSpPr>
              <p:nvPr/>
            </p:nvSpPr>
            <p:spPr bwMode="auto">
              <a:xfrm>
                <a:off x="3992" y="2736"/>
                <a:ext cx="336" cy="3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grpSp>
        <p:grpSp>
          <p:nvGrpSpPr>
            <p:cNvPr id="75786" name="Group 94"/>
            <p:cNvGrpSpPr>
              <a:grpSpLocks/>
            </p:cNvGrpSpPr>
            <p:nvPr/>
          </p:nvGrpSpPr>
          <p:grpSpPr bwMode="auto">
            <a:xfrm>
              <a:off x="4599" y="1584"/>
              <a:ext cx="361" cy="1490"/>
              <a:chOff x="4599" y="1607"/>
              <a:chExt cx="361" cy="1490"/>
            </a:xfrm>
          </p:grpSpPr>
          <p:sp>
            <p:nvSpPr>
              <p:cNvPr id="113" name="Oval 44"/>
              <p:cNvSpPr>
                <a:spLocks noChangeAspect="1" noChangeArrowheads="1"/>
              </p:cNvSpPr>
              <p:nvPr/>
            </p:nvSpPr>
            <p:spPr bwMode="auto">
              <a:xfrm>
                <a:off x="4599" y="1607"/>
                <a:ext cx="360" cy="3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14" name="Oval 47"/>
              <p:cNvSpPr>
                <a:spLocks noChangeAspect="1" noChangeArrowheads="1"/>
              </p:cNvSpPr>
              <p:nvPr/>
            </p:nvSpPr>
            <p:spPr bwMode="auto">
              <a:xfrm>
                <a:off x="4599" y="2736"/>
                <a:ext cx="361" cy="3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grpSp>
        <p:cxnSp>
          <p:nvCxnSpPr>
            <p:cNvPr id="98" name="AutoShape 52"/>
            <p:cNvCxnSpPr>
              <a:cxnSpLocks noChangeAspect="1" noChangeShapeType="1"/>
              <a:stCxn id="117" idx="5"/>
              <a:endCxn id="116" idx="1"/>
            </p:cNvCxnSpPr>
            <p:nvPr/>
          </p:nvCxnSpPr>
          <p:spPr bwMode="auto">
            <a:xfrm>
              <a:off x="3668" y="2479"/>
              <a:ext cx="373" cy="296"/>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AutoShape 74"/>
            <p:cNvCxnSpPr>
              <a:cxnSpLocks noChangeAspect="1" noChangeShapeType="1"/>
              <a:stCxn id="117" idx="6"/>
              <a:endCxn id="114" idx="1"/>
            </p:cNvCxnSpPr>
            <p:nvPr/>
          </p:nvCxnSpPr>
          <p:spPr bwMode="auto">
            <a:xfrm>
              <a:off x="3721" y="2352"/>
              <a:ext cx="931" cy="414"/>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AutoShape 75"/>
            <p:cNvCxnSpPr>
              <a:cxnSpLocks noChangeAspect="1" noChangeShapeType="1"/>
              <a:stCxn id="117" idx="6"/>
              <a:endCxn id="118" idx="2"/>
            </p:cNvCxnSpPr>
            <p:nvPr/>
          </p:nvCxnSpPr>
          <p:spPr bwMode="auto">
            <a:xfrm>
              <a:off x="3721" y="2352"/>
              <a:ext cx="1511"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AutoShape 76"/>
            <p:cNvCxnSpPr>
              <a:cxnSpLocks noChangeAspect="1" noChangeShapeType="1"/>
              <a:stCxn id="117" idx="6"/>
              <a:endCxn id="113" idx="3"/>
            </p:cNvCxnSpPr>
            <p:nvPr/>
          </p:nvCxnSpPr>
          <p:spPr bwMode="auto">
            <a:xfrm flipV="1">
              <a:off x="3721" y="1892"/>
              <a:ext cx="931" cy="46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AutoShape 77"/>
            <p:cNvCxnSpPr>
              <a:cxnSpLocks noChangeAspect="1" noChangeShapeType="1"/>
              <a:stCxn id="115" idx="3"/>
              <a:endCxn id="117" idx="7"/>
            </p:cNvCxnSpPr>
            <p:nvPr/>
          </p:nvCxnSpPr>
          <p:spPr bwMode="auto">
            <a:xfrm flipH="1">
              <a:off x="3668" y="1883"/>
              <a:ext cx="373" cy="34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AutoShape 78"/>
            <p:cNvCxnSpPr>
              <a:cxnSpLocks noChangeAspect="1" noChangeShapeType="1"/>
              <a:stCxn id="115" idx="4"/>
              <a:endCxn id="116" idx="0"/>
            </p:cNvCxnSpPr>
            <p:nvPr/>
          </p:nvCxnSpPr>
          <p:spPr bwMode="auto">
            <a:xfrm>
              <a:off x="4160" y="1932"/>
              <a:ext cx="0" cy="794"/>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AutoShape 79"/>
            <p:cNvCxnSpPr>
              <a:cxnSpLocks noChangeAspect="1" noChangeShapeType="1"/>
              <a:stCxn id="115" idx="4"/>
              <a:endCxn id="114" idx="0"/>
            </p:cNvCxnSpPr>
            <p:nvPr/>
          </p:nvCxnSpPr>
          <p:spPr bwMode="auto">
            <a:xfrm>
              <a:off x="4160" y="1932"/>
              <a:ext cx="620" cy="78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 name="AutoShape 80"/>
            <p:cNvCxnSpPr>
              <a:cxnSpLocks noChangeAspect="1" noChangeShapeType="1"/>
              <a:stCxn id="115" idx="4"/>
              <a:endCxn id="118" idx="2"/>
            </p:cNvCxnSpPr>
            <p:nvPr/>
          </p:nvCxnSpPr>
          <p:spPr bwMode="auto">
            <a:xfrm>
              <a:off x="4160" y="1932"/>
              <a:ext cx="1072" cy="42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6" name="AutoShape 82"/>
            <p:cNvCxnSpPr>
              <a:cxnSpLocks noChangeAspect="1" noChangeShapeType="1"/>
              <a:stCxn id="115" idx="6"/>
              <a:endCxn id="113" idx="2"/>
            </p:cNvCxnSpPr>
            <p:nvPr/>
          </p:nvCxnSpPr>
          <p:spPr bwMode="auto">
            <a:xfrm>
              <a:off x="4327" y="1764"/>
              <a:ext cx="272" cy="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7" name="AutoShape 83"/>
            <p:cNvCxnSpPr>
              <a:cxnSpLocks noChangeAspect="1" noChangeShapeType="1"/>
              <a:stCxn id="114" idx="0"/>
              <a:endCxn id="113" idx="4"/>
            </p:cNvCxnSpPr>
            <p:nvPr/>
          </p:nvCxnSpPr>
          <p:spPr bwMode="auto">
            <a:xfrm flipH="1" flipV="1">
              <a:off x="4779" y="1945"/>
              <a:ext cx="1" cy="768"/>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8" name="AutoShape 84"/>
            <p:cNvCxnSpPr>
              <a:cxnSpLocks noChangeAspect="1" noChangeShapeType="1"/>
              <a:stCxn id="113" idx="5"/>
              <a:endCxn id="118" idx="1"/>
            </p:cNvCxnSpPr>
            <p:nvPr/>
          </p:nvCxnSpPr>
          <p:spPr bwMode="auto">
            <a:xfrm>
              <a:off x="4906" y="1892"/>
              <a:ext cx="379" cy="33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9" name="AutoShape 85"/>
            <p:cNvCxnSpPr>
              <a:cxnSpLocks noChangeAspect="1" noChangeShapeType="1"/>
              <a:stCxn id="113" idx="4"/>
              <a:endCxn id="116" idx="0"/>
            </p:cNvCxnSpPr>
            <p:nvPr/>
          </p:nvCxnSpPr>
          <p:spPr bwMode="auto">
            <a:xfrm flipH="1">
              <a:off x="4160" y="1945"/>
              <a:ext cx="619" cy="781"/>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0" name="AutoShape 86"/>
            <p:cNvCxnSpPr>
              <a:cxnSpLocks noChangeAspect="1" noChangeShapeType="1"/>
              <a:stCxn id="118" idx="2"/>
              <a:endCxn id="116" idx="7"/>
            </p:cNvCxnSpPr>
            <p:nvPr/>
          </p:nvCxnSpPr>
          <p:spPr bwMode="auto">
            <a:xfrm flipH="1">
              <a:off x="4279" y="2352"/>
              <a:ext cx="953" cy="42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1" name="AutoShape 87"/>
            <p:cNvCxnSpPr>
              <a:cxnSpLocks noChangeAspect="1" noChangeShapeType="1"/>
              <a:stCxn id="118" idx="3"/>
              <a:endCxn id="114" idx="7"/>
            </p:cNvCxnSpPr>
            <p:nvPr/>
          </p:nvCxnSpPr>
          <p:spPr bwMode="auto">
            <a:xfrm flipH="1">
              <a:off x="4907" y="2479"/>
              <a:ext cx="378" cy="28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2" name="AutoShape 88"/>
            <p:cNvCxnSpPr>
              <a:cxnSpLocks noChangeAspect="1" noChangeShapeType="1"/>
              <a:stCxn id="116" idx="6"/>
              <a:endCxn id="114" idx="2"/>
            </p:cNvCxnSpPr>
            <p:nvPr/>
          </p:nvCxnSpPr>
          <p:spPr bwMode="auto">
            <a:xfrm>
              <a:off x="4328" y="2894"/>
              <a:ext cx="271"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19" name="Text Box 97"/>
          <p:cNvSpPr txBox="1">
            <a:spLocks noChangeArrowheads="1"/>
          </p:cNvSpPr>
          <p:nvPr/>
        </p:nvSpPr>
        <p:spPr bwMode="auto">
          <a:xfrm>
            <a:off x="288925" y="5046663"/>
            <a:ext cx="8412163"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800"/>
              <a:t>propagation des activations : </a:t>
            </a:r>
          </a:p>
          <a:p>
            <a:pPr lvl="1" eaLnBrk="1" hangingPunct="1"/>
            <a:r>
              <a:rPr lang="fr-FR" altLang="x-none" sz="1800"/>
              <a:t>synchrone : toutes les unités sont mises à jour simultanément</a:t>
            </a:r>
          </a:p>
          <a:p>
            <a:pPr lvl="1" eaLnBrk="1" hangingPunct="1"/>
            <a:r>
              <a:rPr lang="fr-FR" altLang="x-none" sz="1800"/>
              <a:t>asynchrone : les unités sont mises à jours séquentiellement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a:pPr>
            <a:r>
              <a:rPr lang="fr-FR" altLang="x-none" b="1">
                <a:solidFill>
                  <a:srgbClr val="595959"/>
                </a:solidFill>
                <a:ea typeface="MS PGothic" charset="-128"/>
              </a:rPr>
              <a:t>Définition</a:t>
            </a:r>
          </a:p>
          <a:p>
            <a:pPr marL="342900" indent="-342900" algn="just">
              <a:lnSpc>
                <a:spcPct val="110000"/>
              </a:lnSpc>
              <a:buFont typeface="Wingdings 2" charset="2"/>
              <a:buNone/>
            </a:pPr>
            <a:endParaRPr lang="fr-FR" altLang="x-none">
              <a:solidFill>
                <a:srgbClr val="595959"/>
              </a:solidFill>
              <a:ea typeface="MS PGothic" charset="-128"/>
            </a:endParaRPr>
          </a:p>
          <a:p>
            <a:pPr marL="342900" indent="-342900" algn="just">
              <a:lnSpc>
                <a:spcPct val="110000"/>
              </a:lnSpc>
              <a:buFont typeface="Wingdings 2" charset="2"/>
              <a:buNone/>
            </a:pPr>
            <a:endParaRPr lang="fr-FR" altLang="x-none">
              <a:solidFill>
                <a:srgbClr val="595959"/>
              </a:solidFill>
              <a:ea typeface="MS PGothic" charset="-128"/>
            </a:endParaRPr>
          </a:p>
          <a:p>
            <a:pPr marL="342900" indent="-342900" algn="just">
              <a:lnSpc>
                <a:spcPct val="110000"/>
              </a:lnSpc>
              <a:buFont typeface="Wingdings 2" charset="2"/>
              <a:buNone/>
            </a:pPr>
            <a:endParaRPr lang="fr-FR" altLang="x-none">
              <a:solidFill>
                <a:srgbClr val="595959"/>
              </a:solidFill>
              <a:ea typeface="MS PGothic" charset="-128"/>
            </a:endParaRPr>
          </a:p>
          <a:p>
            <a:pPr marL="342900" indent="-342900" algn="just">
              <a:lnSpc>
                <a:spcPct val="110000"/>
              </a:lnSpc>
              <a:buFont typeface="Wingdings 2" charset="2"/>
              <a:buNone/>
            </a:pPr>
            <a:endParaRPr lang="fr-FR" altLang="x-none">
              <a:solidFill>
                <a:srgbClr val="595959"/>
              </a:solidFill>
              <a:ea typeface="MS PGothic" charset="-128"/>
            </a:endParaRPr>
          </a:p>
          <a:p>
            <a:pPr marL="342900" indent="-342900" algn="just">
              <a:spcBef>
                <a:spcPts val="600"/>
              </a:spcBef>
              <a:buFont typeface="Wingdings 2" charset="2"/>
              <a:buNone/>
            </a:pPr>
            <a:endParaRPr lang="fr-SN" altLang="x-none" sz="1400" b="1" i="1">
              <a:solidFill>
                <a:srgbClr val="595959"/>
              </a:solidFill>
              <a:ea typeface="MS PGothic" charset="-128"/>
            </a:endParaRPr>
          </a:p>
          <a:p>
            <a:pPr marL="342900" indent="-342900" algn="just">
              <a:spcBef>
                <a:spcPts val="600"/>
              </a:spcBef>
              <a:buFont typeface="Wingdings 2" charset="2"/>
              <a:buNone/>
            </a:pPr>
            <a:endParaRPr lang="fr-SN" altLang="x-none" sz="1400" b="1" i="1">
              <a:solidFill>
                <a:srgbClr val="595959"/>
              </a:solidFill>
              <a:ea typeface="MS PGothic" charset="-128"/>
            </a:endParaRPr>
          </a:p>
          <a:p>
            <a:pPr marL="342900" indent="-342900" algn="just">
              <a:spcBef>
                <a:spcPts val="600"/>
              </a:spcBef>
              <a:buFont typeface="Wingdings 2" charset="2"/>
              <a:buNone/>
            </a:pPr>
            <a:endParaRPr lang="fr-SN" altLang="x-none" sz="1400" b="1" i="1">
              <a:solidFill>
                <a:srgbClr val="595959"/>
              </a:solidFill>
              <a:ea typeface="MS PGothic" charset="-128"/>
            </a:endParaRPr>
          </a:p>
        </p:txBody>
      </p:sp>
      <p:sp>
        <p:nvSpPr>
          <p:cNvPr id="7782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96F7005-44E5-A449-A03A-77DFA27D0322}" type="slidenum">
              <a:rPr lang="en-US" altLang="x-none" sz="800">
                <a:solidFill>
                  <a:srgbClr val="595959"/>
                </a:solidFill>
              </a:rPr>
              <a:pPr eaLnBrk="1" hangingPunct="1"/>
              <a:t>46</a:t>
            </a:fld>
            <a:endParaRPr lang="en-US" altLang="x-none" sz="800">
              <a:solidFill>
                <a:srgbClr val="595959"/>
              </a:solidFill>
            </a:endParaRPr>
          </a:p>
        </p:txBody>
      </p:sp>
      <p:sp>
        <p:nvSpPr>
          <p:cNvPr id="7782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CAE62686-ED1F-D84A-808C-9D468F10D833}"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apprentissage(1/11)</a:t>
            </a:r>
          </a:p>
        </p:txBody>
      </p:sp>
      <p:pic>
        <p:nvPicPr>
          <p:cNvPr id="77829" name="Picture 1" descr="loadimg.php.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1188" y="1773238"/>
            <a:ext cx="44037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2"/>
          <p:cNvSpPr>
            <a:spLocks noChangeArrowheads="1"/>
          </p:cNvSpPr>
          <p:nvPr/>
        </p:nvSpPr>
        <p:spPr bwMode="auto">
          <a:xfrm>
            <a:off x="458788" y="1884363"/>
            <a:ext cx="39624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charset="0"/>
                <a:ea typeface="MS PGothic" charset="-128"/>
              </a:defRPr>
            </a:lvl1pPr>
            <a:lvl2pPr marL="10477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just" eaLnBrk="1" hangingPunct="1">
              <a:lnSpc>
                <a:spcPct val="110000"/>
              </a:lnSpc>
            </a:pPr>
            <a:r>
              <a:rPr lang="fr-FR" altLang="x-none" sz="1800"/>
              <a:t>L</a:t>
            </a:r>
            <a:r>
              <a:rPr lang="fr-FR" altLang="fr-FR" sz="1800"/>
              <a:t>’</a:t>
            </a:r>
            <a:r>
              <a:rPr lang="fr-FR" altLang="x-none" sz="1800"/>
              <a:t>apprentissage est une phase du développement d</a:t>
            </a:r>
            <a:r>
              <a:rPr lang="fr-FR" altLang="fr-FR" sz="1800"/>
              <a:t>’</a:t>
            </a:r>
            <a:r>
              <a:rPr lang="fr-FR" altLang="x-none" sz="1800"/>
              <a:t>un réseau de neurones durant laquelle le comportement du réseau est modifié jusqu</a:t>
            </a:r>
            <a:r>
              <a:rPr lang="fr-FR" altLang="fr-FR" sz="1800"/>
              <a:t>’</a:t>
            </a:r>
            <a:r>
              <a:rPr lang="fr-FR" altLang="x-none" sz="1800"/>
              <a:t>à l</a:t>
            </a:r>
            <a:r>
              <a:rPr lang="fr-FR" altLang="fr-FR" sz="1800"/>
              <a:t>’</a:t>
            </a:r>
            <a:r>
              <a:rPr lang="fr-FR" altLang="x-none" sz="1800"/>
              <a:t>obtention du comportement désiré. </a:t>
            </a:r>
          </a:p>
          <a:p>
            <a:pPr algn="just" eaLnBrk="1" hangingPunct="1">
              <a:lnSpc>
                <a:spcPct val="110000"/>
              </a:lnSpc>
            </a:pPr>
            <a:r>
              <a:rPr lang="fr-FR" altLang="x-none" sz="1800"/>
              <a:t>On distingue deux grandes classes d</a:t>
            </a:r>
            <a:r>
              <a:rPr lang="fr-FR" altLang="fr-FR" sz="1800"/>
              <a:t>’</a:t>
            </a:r>
            <a:r>
              <a:rPr lang="fr-FR" altLang="x-none" sz="1800"/>
              <a:t>algorithmes d</a:t>
            </a:r>
            <a:r>
              <a:rPr lang="fr-FR" altLang="fr-FR" sz="1800"/>
              <a:t>’</a:t>
            </a:r>
            <a:r>
              <a:rPr lang="fr-FR" altLang="x-none" sz="1800"/>
              <a:t>apprentissage :</a:t>
            </a:r>
          </a:p>
          <a:p>
            <a:pPr algn="just" eaLnBrk="1" hangingPunct="1">
              <a:lnSpc>
                <a:spcPct val="110000"/>
              </a:lnSpc>
            </a:pPr>
            <a:endParaRPr lang="fr-FR" altLang="x-none" sz="1800"/>
          </a:p>
          <a:p>
            <a:pPr lvl="1" algn="just" eaLnBrk="1" hangingPunct="1">
              <a:lnSpc>
                <a:spcPct val="110000"/>
              </a:lnSpc>
              <a:buFont typeface="Arial" charset="0"/>
              <a:buChar char="•"/>
            </a:pPr>
            <a:r>
              <a:rPr lang="fr-FR" altLang="x-none" sz="1800"/>
              <a:t>L</a:t>
            </a:r>
            <a:r>
              <a:rPr lang="fr-FR" altLang="fr-FR" sz="1800"/>
              <a:t>’</a:t>
            </a:r>
            <a:r>
              <a:rPr lang="fr-FR" altLang="x-none" sz="1800"/>
              <a:t>apprentissage supervisé</a:t>
            </a:r>
          </a:p>
          <a:p>
            <a:pPr lvl="1" algn="just" eaLnBrk="1" hangingPunct="1">
              <a:lnSpc>
                <a:spcPct val="110000"/>
              </a:lnSpc>
            </a:pPr>
            <a:endParaRPr lang="fr-FR" altLang="x-none" sz="1800"/>
          </a:p>
          <a:p>
            <a:pPr lvl="1" algn="just" eaLnBrk="1" hangingPunct="1">
              <a:lnSpc>
                <a:spcPct val="110000"/>
              </a:lnSpc>
              <a:buFont typeface="Arial" charset="0"/>
              <a:buChar char="•"/>
            </a:pPr>
            <a:r>
              <a:rPr lang="fr-FR" altLang="x-none" sz="1800"/>
              <a:t>L</a:t>
            </a:r>
            <a:r>
              <a:rPr lang="fr-FR" altLang="fr-FR" sz="1800"/>
              <a:t>’</a:t>
            </a:r>
            <a:r>
              <a:rPr lang="fr-FR" altLang="x-none" sz="1800"/>
              <a:t>apprentissage non supervisé</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2"/>
            </a:pPr>
            <a:r>
              <a:rPr lang="fr-FR" altLang="x-none" b="1">
                <a:solidFill>
                  <a:srgbClr val="595959"/>
                </a:solidFill>
                <a:ea typeface="MS PGothic" charset="-128"/>
              </a:rPr>
              <a:t>L</a:t>
            </a:r>
            <a:r>
              <a:rPr lang="fr-FR" altLang="fr-FR" b="1">
                <a:solidFill>
                  <a:srgbClr val="595959"/>
                </a:solidFill>
                <a:ea typeface="MS PGothic" charset="-128"/>
              </a:rPr>
              <a:t>’</a:t>
            </a:r>
            <a:r>
              <a:rPr lang="fr-FR" altLang="x-none" b="1">
                <a:solidFill>
                  <a:srgbClr val="595959"/>
                </a:solidFill>
                <a:ea typeface="MS PGothic" charset="-128"/>
              </a:rPr>
              <a:t>apprentissage supervisé</a:t>
            </a:r>
          </a:p>
          <a:p>
            <a:pPr marL="342900" indent="-342900" algn="just">
              <a:lnSpc>
                <a:spcPct val="90000"/>
              </a:lnSpc>
              <a:buClrTx/>
              <a:buFont typeface="Wingdings 2" charset="2"/>
              <a:buNone/>
            </a:pPr>
            <a:r>
              <a:rPr lang="fr-FR" altLang="x-none" b="1">
                <a:solidFill>
                  <a:srgbClr val="595959"/>
                </a:solidFill>
                <a:ea typeface="MS PGothic" charset="-128"/>
              </a:rPr>
              <a:t>Modifier les connexions en fonction d</a:t>
            </a:r>
            <a:r>
              <a:rPr lang="fr-FR" altLang="fr-FR" b="1">
                <a:solidFill>
                  <a:srgbClr val="595959"/>
                </a:solidFill>
                <a:ea typeface="MS PGothic" charset="-128"/>
              </a:rPr>
              <a:t>’</a:t>
            </a:r>
            <a:r>
              <a:rPr lang="fr-FR" altLang="x-none" b="1">
                <a:solidFill>
                  <a:srgbClr val="595959"/>
                </a:solidFill>
                <a:ea typeface="MS PGothic" charset="-128"/>
              </a:rPr>
              <a:t>un but</a:t>
            </a: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buClrTx/>
              <a:buFont typeface="Wingdings 2" charset="2"/>
              <a:buNone/>
            </a:pPr>
            <a:endParaRPr lang="fr-FR" altLang="x-none">
              <a:solidFill>
                <a:srgbClr val="595959"/>
              </a:solidFill>
              <a:ea typeface="MS PGothic" charset="-128"/>
            </a:endParaRPr>
          </a:p>
          <a:p>
            <a:pPr marL="342900" indent="-342900" algn="just">
              <a:lnSpc>
                <a:spcPct val="90000"/>
              </a:lnSpc>
              <a:spcBef>
                <a:spcPct val="0"/>
              </a:spcBef>
              <a:buClrTx/>
              <a:buFont typeface="Wingdings 2" charset="2"/>
              <a:buNone/>
            </a:pPr>
            <a:endParaRPr lang="fr-FR" altLang="x-none" b="1">
              <a:solidFill>
                <a:srgbClr val="595959"/>
              </a:solidFill>
              <a:ea typeface="MS PGothic" charset="-128"/>
            </a:endParaRPr>
          </a:p>
          <a:p>
            <a:pPr marL="342900" indent="-342900" algn="just">
              <a:lnSpc>
                <a:spcPct val="90000"/>
              </a:lnSpc>
              <a:spcBef>
                <a:spcPct val="0"/>
              </a:spcBef>
              <a:buClrTx/>
              <a:buFont typeface="Wingdings 2" charset="2"/>
              <a:buNone/>
            </a:pPr>
            <a:r>
              <a:rPr lang="fr-FR" altLang="x-none" b="1">
                <a:solidFill>
                  <a:srgbClr val="595959"/>
                </a:solidFill>
                <a:ea typeface="MS PGothic" charset="-128"/>
              </a:rPr>
              <a:t>Base d</a:t>
            </a:r>
            <a:r>
              <a:rPr lang="fr-FR" altLang="fr-FR" b="1">
                <a:solidFill>
                  <a:srgbClr val="595959"/>
                </a:solidFill>
                <a:ea typeface="MS PGothic" charset="-128"/>
              </a:rPr>
              <a:t>’</a:t>
            </a:r>
            <a:r>
              <a:rPr lang="fr-FR" altLang="x-none" b="1">
                <a:solidFill>
                  <a:srgbClr val="595959"/>
                </a:solidFill>
                <a:ea typeface="MS PGothic" charset="-128"/>
              </a:rPr>
              <a:t>apprentissage </a:t>
            </a:r>
            <a:r>
              <a:rPr lang="fr-FR" altLang="x-none">
                <a:solidFill>
                  <a:srgbClr val="595959"/>
                </a:solidFill>
                <a:ea typeface="MS PGothic" charset="-128"/>
              </a:rPr>
              <a:t>: exemples représentatifs du comportement ou de le fonction à modéliser. Ces exemples sont sous la forme de couples (entrée ; sortie) connus. </a:t>
            </a:r>
          </a:p>
          <a:p>
            <a:pPr marL="342900" indent="-342900" algn="just">
              <a:lnSpc>
                <a:spcPct val="90000"/>
              </a:lnSpc>
              <a:spcBef>
                <a:spcPct val="0"/>
              </a:spcBef>
              <a:buClrTx/>
              <a:buFont typeface="Wingdings 2" charset="2"/>
              <a:buNone/>
            </a:pPr>
            <a:endParaRPr lang="fr-FR" altLang="x-none" sz="1400">
              <a:solidFill>
                <a:srgbClr val="595959"/>
              </a:solidFill>
              <a:ea typeface="MS PGothic" charset="-128"/>
            </a:endParaRPr>
          </a:p>
          <a:p>
            <a:pPr marL="342900" indent="-342900" algn="just">
              <a:lnSpc>
                <a:spcPct val="90000"/>
              </a:lnSpc>
              <a:spcBef>
                <a:spcPct val="0"/>
              </a:spcBef>
              <a:buClrTx/>
              <a:buFont typeface="Wingdings 2" charset="2"/>
              <a:buNone/>
            </a:pPr>
            <a:r>
              <a:rPr lang="fr-FR" altLang="x-none" b="1">
                <a:solidFill>
                  <a:srgbClr val="595959"/>
                </a:solidFill>
                <a:ea typeface="MS PGothic" charset="-128"/>
              </a:rPr>
              <a:t>Base d</a:t>
            </a:r>
            <a:r>
              <a:rPr lang="fr-FR" altLang="fr-FR" b="1">
                <a:solidFill>
                  <a:srgbClr val="595959"/>
                </a:solidFill>
                <a:ea typeface="MS PGothic" charset="-128"/>
              </a:rPr>
              <a:t>’</a:t>
            </a:r>
            <a:r>
              <a:rPr lang="fr-FR" altLang="x-none" b="1">
                <a:solidFill>
                  <a:srgbClr val="595959"/>
                </a:solidFill>
                <a:ea typeface="MS PGothic" charset="-128"/>
              </a:rPr>
              <a:t>essai </a:t>
            </a:r>
            <a:r>
              <a:rPr lang="fr-FR" altLang="x-none">
                <a:solidFill>
                  <a:srgbClr val="595959"/>
                </a:solidFill>
                <a:ea typeface="MS PGothic" charset="-128"/>
              </a:rPr>
              <a:t>: pour une entrée quelconque (bruitée ou incomplète), calculer la sortie. On peut alors évaluer la performance du réseau. </a:t>
            </a:r>
          </a:p>
          <a:p>
            <a:pPr marL="342900" indent="-342900" algn="just">
              <a:lnSpc>
                <a:spcPct val="90000"/>
              </a:lnSpc>
              <a:spcBef>
                <a:spcPct val="0"/>
              </a:spcBef>
              <a:buClrTx/>
              <a:buFont typeface="Wingdings 2" charset="2"/>
              <a:buNone/>
            </a:pPr>
            <a:endParaRPr lang="fr-SN" altLang="x-none" sz="1400" b="1" i="1">
              <a:solidFill>
                <a:srgbClr val="595959"/>
              </a:solidFill>
              <a:ea typeface="MS PGothic" charset="-128"/>
            </a:endParaRPr>
          </a:p>
          <a:p>
            <a:pPr marL="342900" indent="-342900" algn="just">
              <a:lnSpc>
                <a:spcPct val="90000"/>
              </a:lnSpc>
              <a:spcBef>
                <a:spcPct val="0"/>
              </a:spcBef>
              <a:buClrTx/>
              <a:buFont typeface="Wingdings 2" charset="2"/>
              <a:buNone/>
            </a:pPr>
            <a:endParaRPr lang="fr-FR" altLang="x-none">
              <a:solidFill>
                <a:srgbClr val="595959"/>
              </a:solidFill>
              <a:ea typeface="MS PGothic" charset="-128"/>
            </a:endParaRPr>
          </a:p>
        </p:txBody>
      </p:sp>
      <p:sp>
        <p:nvSpPr>
          <p:cNvPr id="7987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54CC4DE4-F171-9548-A522-6221587396E6}" type="slidenum">
              <a:rPr lang="en-US" altLang="x-none" sz="800">
                <a:solidFill>
                  <a:srgbClr val="595959"/>
                </a:solidFill>
              </a:rPr>
              <a:pPr eaLnBrk="1" hangingPunct="1"/>
              <a:t>47</a:t>
            </a:fld>
            <a:endParaRPr lang="en-US" altLang="x-none" sz="800">
              <a:solidFill>
                <a:srgbClr val="595959"/>
              </a:solidFill>
            </a:endParaRPr>
          </a:p>
        </p:txBody>
      </p:sp>
      <p:sp>
        <p:nvSpPr>
          <p:cNvPr id="7987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6385DEFF-D552-C44A-88A3-05CF863E09F5}"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apprentissage(2/11)</a:t>
            </a:r>
          </a:p>
        </p:txBody>
      </p:sp>
      <p:sp>
        <p:nvSpPr>
          <p:cNvPr id="6" name="Freeform 44"/>
          <p:cNvSpPr>
            <a:spLocks/>
          </p:cNvSpPr>
          <p:nvPr/>
        </p:nvSpPr>
        <p:spPr bwMode="auto">
          <a:xfrm>
            <a:off x="1397000" y="2260600"/>
            <a:ext cx="7416800" cy="2159000"/>
          </a:xfrm>
          <a:custGeom>
            <a:avLst/>
            <a:gdLst>
              <a:gd name="T0" fmla="*/ 0 w 4672"/>
              <a:gd name="T1" fmla="*/ 0 h 1360"/>
              <a:gd name="T2" fmla="*/ 0 w 4672"/>
              <a:gd name="T3" fmla="*/ 776 h 1360"/>
              <a:gd name="T4" fmla="*/ 3160 w 4672"/>
              <a:gd name="T5" fmla="*/ 784 h 1360"/>
              <a:gd name="T6" fmla="*/ 3600 w 4672"/>
              <a:gd name="T7" fmla="*/ 1360 h 1360"/>
              <a:gd name="T8" fmla="*/ 4672 w 4672"/>
              <a:gd name="T9" fmla="*/ 1360 h 1360"/>
              <a:gd name="T10" fmla="*/ 4672 w 4672"/>
              <a:gd name="T11" fmla="*/ 8 h 1360"/>
              <a:gd name="T12" fmla="*/ 0 w 4672"/>
              <a:gd name="T13" fmla="*/ 0 h 1360"/>
            </a:gdLst>
            <a:ahLst/>
            <a:cxnLst>
              <a:cxn ang="0">
                <a:pos x="T0" y="T1"/>
              </a:cxn>
              <a:cxn ang="0">
                <a:pos x="T2" y="T3"/>
              </a:cxn>
              <a:cxn ang="0">
                <a:pos x="T4" y="T5"/>
              </a:cxn>
              <a:cxn ang="0">
                <a:pos x="T6" y="T7"/>
              </a:cxn>
              <a:cxn ang="0">
                <a:pos x="T8" y="T9"/>
              </a:cxn>
              <a:cxn ang="0">
                <a:pos x="T10" y="T11"/>
              </a:cxn>
              <a:cxn ang="0">
                <a:pos x="T12" y="T13"/>
              </a:cxn>
            </a:cxnLst>
            <a:rect l="0" t="0" r="r" b="b"/>
            <a:pathLst>
              <a:path w="4672" h="1360">
                <a:moveTo>
                  <a:pt x="0" y="0"/>
                </a:moveTo>
                <a:lnTo>
                  <a:pt x="0" y="776"/>
                </a:lnTo>
                <a:lnTo>
                  <a:pt x="3160" y="784"/>
                </a:lnTo>
                <a:lnTo>
                  <a:pt x="3600" y="1360"/>
                </a:lnTo>
                <a:lnTo>
                  <a:pt x="4672" y="1360"/>
                </a:lnTo>
                <a:lnTo>
                  <a:pt x="4672" y="8"/>
                </a:lnTo>
                <a:lnTo>
                  <a:pt x="0" y="0"/>
                </a:lnTo>
                <a:close/>
              </a:path>
            </a:pathLst>
          </a:custGeom>
          <a:solidFill>
            <a:srgbClr val="DDDDDD">
              <a:alpha val="50000"/>
            </a:srgbClr>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grpSp>
        <p:nvGrpSpPr>
          <p:cNvPr id="79878" name="Group 39"/>
          <p:cNvGrpSpPr>
            <a:grpSpLocks/>
          </p:cNvGrpSpPr>
          <p:nvPr/>
        </p:nvGrpSpPr>
        <p:grpSpPr bwMode="auto">
          <a:xfrm>
            <a:off x="1828800" y="2565400"/>
            <a:ext cx="1676400" cy="762000"/>
            <a:chOff x="1152" y="1808"/>
            <a:chExt cx="1056" cy="480"/>
          </a:xfrm>
        </p:grpSpPr>
        <p:sp>
          <p:nvSpPr>
            <p:cNvPr id="9" name="Oval 4"/>
            <p:cNvSpPr>
              <a:spLocks noChangeArrowheads="1"/>
            </p:cNvSpPr>
            <p:nvPr/>
          </p:nvSpPr>
          <p:spPr bwMode="auto">
            <a:xfrm>
              <a:off x="1152" y="1808"/>
              <a:ext cx="1056" cy="48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0" name="Text Box 5"/>
            <p:cNvSpPr txBox="1">
              <a:spLocks noChangeArrowheads="1"/>
            </p:cNvSpPr>
            <p:nvPr/>
          </p:nvSpPr>
          <p:spPr bwMode="auto">
            <a:xfrm>
              <a:off x="1176" y="1923"/>
              <a:ext cx="100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fr-FR" sz="2000">
                  <a:ea typeface="MS PGothic" charset="0"/>
                  <a:cs typeface="MS PGothic" charset="0"/>
                </a:rPr>
                <a:t>superviseur</a:t>
              </a:r>
            </a:p>
          </p:txBody>
        </p:sp>
      </p:grpSp>
      <p:grpSp>
        <p:nvGrpSpPr>
          <p:cNvPr id="79879" name="Group 40"/>
          <p:cNvGrpSpPr>
            <a:grpSpLocks/>
          </p:cNvGrpSpPr>
          <p:nvPr/>
        </p:nvGrpSpPr>
        <p:grpSpPr bwMode="auto">
          <a:xfrm>
            <a:off x="1935163" y="3911600"/>
            <a:ext cx="1463675" cy="685800"/>
            <a:chOff x="1214" y="2656"/>
            <a:chExt cx="922" cy="432"/>
          </a:xfrm>
        </p:grpSpPr>
        <p:sp>
          <p:nvSpPr>
            <p:cNvPr id="12" name="AutoShape 3"/>
            <p:cNvSpPr>
              <a:spLocks noChangeArrowheads="1"/>
            </p:cNvSpPr>
            <p:nvPr/>
          </p:nvSpPr>
          <p:spPr bwMode="auto">
            <a:xfrm>
              <a:off x="1220" y="2656"/>
              <a:ext cx="911" cy="4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3" name="Text Box 6"/>
            <p:cNvSpPr txBox="1">
              <a:spLocks noChangeArrowheads="1"/>
            </p:cNvSpPr>
            <p:nvPr/>
          </p:nvSpPr>
          <p:spPr bwMode="auto">
            <a:xfrm>
              <a:off x="1214" y="2747"/>
              <a:ext cx="92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2000"/>
                <a:t>réseau</a:t>
              </a:r>
              <a:endParaRPr lang="fr-FR" altLang="x-none" sz="1800"/>
            </a:p>
          </p:txBody>
        </p:sp>
      </p:grpSp>
      <p:grpSp>
        <p:nvGrpSpPr>
          <p:cNvPr id="79880" name="Group 37"/>
          <p:cNvGrpSpPr>
            <a:grpSpLocks/>
          </p:cNvGrpSpPr>
          <p:nvPr/>
        </p:nvGrpSpPr>
        <p:grpSpPr bwMode="auto">
          <a:xfrm>
            <a:off x="4225925" y="2678113"/>
            <a:ext cx="1981200" cy="533400"/>
            <a:chOff x="2737" y="1877"/>
            <a:chExt cx="1248" cy="336"/>
          </a:xfrm>
        </p:grpSpPr>
        <p:sp>
          <p:nvSpPr>
            <p:cNvPr id="15" name="Rectangle 7"/>
            <p:cNvSpPr>
              <a:spLocks noChangeArrowheads="1"/>
            </p:cNvSpPr>
            <p:nvPr/>
          </p:nvSpPr>
          <p:spPr bwMode="auto">
            <a:xfrm>
              <a:off x="2737" y="1877"/>
              <a:ext cx="1248"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6" name="Text Box 8"/>
            <p:cNvSpPr txBox="1">
              <a:spLocks noChangeArrowheads="1"/>
            </p:cNvSpPr>
            <p:nvPr/>
          </p:nvSpPr>
          <p:spPr bwMode="auto">
            <a:xfrm>
              <a:off x="2737" y="1920"/>
              <a:ext cx="124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2000"/>
                <a:t>sortie désirée</a:t>
              </a:r>
              <a:endParaRPr lang="fr-FR" altLang="x-none" sz="1800"/>
            </a:p>
          </p:txBody>
        </p:sp>
      </p:grpSp>
      <p:grpSp>
        <p:nvGrpSpPr>
          <p:cNvPr id="79881" name="Group 38"/>
          <p:cNvGrpSpPr>
            <a:grpSpLocks/>
          </p:cNvGrpSpPr>
          <p:nvPr/>
        </p:nvGrpSpPr>
        <p:grpSpPr bwMode="auto">
          <a:xfrm>
            <a:off x="4186238" y="3989388"/>
            <a:ext cx="2062162" cy="533400"/>
            <a:chOff x="2745" y="2708"/>
            <a:chExt cx="1299" cy="336"/>
          </a:xfrm>
        </p:grpSpPr>
        <p:sp>
          <p:nvSpPr>
            <p:cNvPr id="18" name="Rectangle 9"/>
            <p:cNvSpPr>
              <a:spLocks noChangeArrowheads="1"/>
            </p:cNvSpPr>
            <p:nvPr/>
          </p:nvSpPr>
          <p:spPr bwMode="auto">
            <a:xfrm>
              <a:off x="2745" y="2708"/>
              <a:ext cx="1299"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19" name="Text Box 10"/>
            <p:cNvSpPr txBox="1">
              <a:spLocks noChangeArrowheads="1"/>
            </p:cNvSpPr>
            <p:nvPr/>
          </p:nvSpPr>
          <p:spPr bwMode="auto">
            <a:xfrm>
              <a:off x="2745" y="2751"/>
              <a:ext cx="1299"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fr-FR" sz="2000" dirty="0">
                  <a:ea typeface="MS PGothic" charset="0"/>
                  <a:cs typeface="MS PGothic" charset="0"/>
                </a:rPr>
                <a:t>sortie obtenue</a:t>
              </a:r>
              <a:endParaRPr lang="fr-FR" dirty="0">
                <a:ea typeface="MS PGothic" charset="0"/>
                <a:cs typeface="MS PGothic" charset="0"/>
              </a:endParaRPr>
            </a:p>
          </p:txBody>
        </p:sp>
      </p:grpSp>
      <p:grpSp>
        <p:nvGrpSpPr>
          <p:cNvPr id="79882" name="Group 23"/>
          <p:cNvGrpSpPr>
            <a:grpSpLocks/>
          </p:cNvGrpSpPr>
          <p:nvPr/>
        </p:nvGrpSpPr>
        <p:grpSpPr bwMode="auto">
          <a:xfrm>
            <a:off x="7162800" y="3352800"/>
            <a:ext cx="1447800" cy="533400"/>
            <a:chOff x="4752" y="2256"/>
            <a:chExt cx="912" cy="336"/>
          </a:xfrm>
        </p:grpSpPr>
        <p:sp>
          <p:nvSpPr>
            <p:cNvPr id="21" name="Rectangle 14"/>
            <p:cNvSpPr>
              <a:spLocks noChangeArrowheads="1"/>
            </p:cNvSpPr>
            <p:nvPr/>
          </p:nvSpPr>
          <p:spPr bwMode="auto">
            <a:xfrm>
              <a:off x="4752" y="2256"/>
              <a:ext cx="864"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22" name="Text Box 15"/>
            <p:cNvSpPr txBox="1">
              <a:spLocks noChangeArrowheads="1"/>
            </p:cNvSpPr>
            <p:nvPr/>
          </p:nvSpPr>
          <p:spPr bwMode="auto">
            <a:xfrm>
              <a:off x="4752" y="2304"/>
              <a:ext cx="91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fr-FR" sz="2000">
                  <a:ea typeface="MS PGothic" charset="0"/>
                  <a:cs typeface="MS PGothic" charset="0"/>
                </a:rPr>
                <a:t>erreur</a:t>
              </a:r>
              <a:endParaRPr lang="fr-FR">
                <a:ea typeface="MS PGothic" charset="0"/>
                <a:cs typeface="MS PGothic" charset="0"/>
              </a:endParaRPr>
            </a:p>
          </p:txBody>
        </p:sp>
      </p:grpSp>
      <p:cxnSp>
        <p:nvCxnSpPr>
          <p:cNvPr id="23" name="AutoShape 24"/>
          <p:cNvCxnSpPr>
            <a:cxnSpLocks noChangeShapeType="1"/>
            <a:stCxn id="10" idx="3"/>
            <a:endCxn id="16" idx="1"/>
          </p:cNvCxnSpPr>
          <p:nvPr/>
        </p:nvCxnSpPr>
        <p:spPr bwMode="auto">
          <a:xfrm flipV="1">
            <a:off x="3467100" y="2944813"/>
            <a:ext cx="758825" cy="158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AutoShape 25"/>
          <p:cNvCxnSpPr>
            <a:cxnSpLocks noChangeShapeType="1"/>
            <a:stCxn id="13" idx="3"/>
            <a:endCxn id="19" idx="1"/>
          </p:cNvCxnSpPr>
          <p:nvPr/>
        </p:nvCxnSpPr>
        <p:spPr bwMode="auto">
          <a:xfrm>
            <a:off x="3398838" y="4254500"/>
            <a:ext cx="787400" cy="1588"/>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AutoShape 27"/>
          <p:cNvCxnSpPr>
            <a:cxnSpLocks noChangeShapeType="1"/>
            <a:stCxn id="16" idx="3"/>
            <a:endCxn id="22" idx="1"/>
          </p:cNvCxnSpPr>
          <p:nvPr/>
        </p:nvCxnSpPr>
        <p:spPr bwMode="auto">
          <a:xfrm>
            <a:off x="6207125" y="2944813"/>
            <a:ext cx="955675" cy="6826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AutoShape 28"/>
          <p:cNvCxnSpPr>
            <a:cxnSpLocks noChangeShapeType="1"/>
            <a:stCxn id="19" idx="3"/>
            <a:endCxn id="22" idx="1"/>
          </p:cNvCxnSpPr>
          <p:nvPr/>
        </p:nvCxnSpPr>
        <p:spPr bwMode="auto">
          <a:xfrm flipV="1">
            <a:off x="6248400" y="3627438"/>
            <a:ext cx="914400" cy="6286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AutoShape 29"/>
          <p:cNvCxnSpPr>
            <a:cxnSpLocks noChangeShapeType="1"/>
            <a:stCxn id="22" idx="2"/>
            <a:endCxn id="12" idx="2"/>
          </p:cNvCxnSpPr>
          <p:nvPr/>
        </p:nvCxnSpPr>
        <p:spPr bwMode="auto">
          <a:xfrm rot="5400000">
            <a:off x="4891881" y="1602582"/>
            <a:ext cx="771525" cy="5218112"/>
          </a:xfrm>
          <a:prstGeom prst="bentConnector3">
            <a:avLst>
              <a:gd name="adj1" fmla="val 129630"/>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AutoShape 35"/>
          <p:cNvCxnSpPr>
            <a:cxnSpLocks noChangeShapeType="1"/>
            <a:endCxn id="9" idx="2"/>
          </p:cNvCxnSpPr>
          <p:nvPr/>
        </p:nvCxnSpPr>
        <p:spPr bwMode="auto">
          <a:xfrm flipV="1">
            <a:off x="1066800" y="2946400"/>
            <a:ext cx="762000" cy="685800"/>
          </a:xfrm>
          <a:prstGeom prst="bentConnector3">
            <a:avLst>
              <a:gd name="adj1" fmla="val -421"/>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AutoShape 36"/>
          <p:cNvCxnSpPr>
            <a:cxnSpLocks noChangeShapeType="1"/>
            <a:endCxn id="13" idx="1"/>
          </p:cNvCxnSpPr>
          <p:nvPr/>
        </p:nvCxnSpPr>
        <p:spPr bwMode="auto">
          <a:xfrm>
            <a:off x="1074738" y="3622675"/>
            <a:ext cx="860425" cy="631825"/>
          </a:xfrm>
          <a:prstGeom prst="bentConnector3">
            <a:avLst>
              <a:gd name="adj1" fmla="val -1662"/>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79890" name="Group 46"/>
          <p:cNvGrpSpPr>
            <a:grpSpLocks/>
          </p:cNvGrpSpPr>
          <p:nvPr/>
        </p:nvGrpSpPr>
        <p:grpSpPr bwMode="auto">
          <a:xfrm>
            <a:off x="225425" y="2786063"/>
            <a:ext cx="800100" cy="1624012"/>
            <a:chOff x="118" y="1963"/>
            <a:chExt cx="504" cy="1023"/>
          </a:xfrm>
        </p:grpSpPr>
        <p:cxnSp>
          <p:nvCxnSpPr>
            <p:cNvPr id="31" name="AutoShape 30"/>
            <p:cNvCxnSpPr>
              <a:cxnSpLocks noChangeShapeType="1"/>
            </p:cNvCxnSpPr>
            <p:nvPr/>
          </p:nvCxnSpPr>
          <p:spPr bwMode="auto">
            <a:xfrm>
              <a:off x="368" y="2064"/>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AutoShape 31"/>
            <p:cNvCxnSpPr>
              <a:cxnSpLocks noChangeShapeType="1"/>
            </p:cNvCxnSpPr>
            <p:nvPr/>
          </p:nvCxnSpPr>
          <p:spPr bwMode="auto">
            <a:xfrm>
              <a:off x="368" y="2268"/>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AutoShape 32"/>
            <p:cNvCxnSpPr>
              <a:cxnSpLocks noChangeShapeType="1"/>
            </p:cNvCxnSpPr>
            <p:nvPr/>
          </p:nvCxnSpPr>
          <p:spPr bwMode="auto">
            <a:xfrm>
              <a:off x="368" y="2472"/>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AutoShape 33"/>
            <p:cNvCxnSpPr>
              <a:cxnSpLocks noChangeShapeType="1"/>
            </p:cNvCxnSpPr>
            <p:nvPr/>
          </p:nvCxnSpPr>
          <p:spPr bwMode="auto">
            <a:xfrm>
              <a:off x="368" y="2676"/>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AutoShape 34"/>
            <p:cNvCxnSpPr>
              <a:cxnSpLocks noChangeShapeType="1"/>
            </p:cNvCxnSpPr>
            <p:nvPr/>
          </p:nvCxnSpPr>
          <p:spPr bwMode="auto">
            <a:xfrm>
              <a:off x="368" y="2880"/>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 name="Text Box 45"/>
            <p:cNvSpPr txBox="1">
              <a:spLocks noChangeArrowheads="1"/>
            </p:cNvSpPr>
            <p:nvPr/>
          </p:nvSpPr>
          <p:spPr bwMode="auto">
            <a:xfrm rot="-5398247">
              <a:off x="-249" y="2330"/>
              <a:ext cx="102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fr-FR">
                  <a:ea typeface="MS PGothic" charset="0"/>
                  <a:cs typeface="MS PGothic" charset="0"/>
                </a:rPr>
                <a:t>ENTREES</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3"/>
            </a:pPr>
            <a:r>
              <a:rPr lang="fr-FR" altLang="x-none" b="1">
                <a:solidFill>
                  <a:srgbClr val="595959"/>
                </a:solidFill>
                <a:ea typeface="MS PGothic" charset="-128"/>
              </a:rPr>
              <a:t>L</a:t>
            </a:r>
            <a:r>
              <a:rPr lang="fr-FR" altLang="fr-FR" b="1">
                <a:solidFill>
                  <a:srgbClr val="595959"/>
                </a:solidFill>
                <a:ea typeface="MS PGothic" charset="-128"/>
              </a:rPr>
              <a:t>’</a:t>
            </a:r>
            <a:r>
              <a:rPr lang="fr-FR" altLang="x-none" b="1">
                <a:solidFill>
                  <a:srgbClr val="595959"/>
                </a:solidFill>
                <a:ea typeface="MS PGothic" charset="-128"/>
              </a:rPr>
              <a:t>apprentissage non supervisé</a:t>
            </a:r>
          </a:p>
          <a:p>
            <a:pPr marL="342900" indent="-342900" algn="just">
              <a:buFont typeface="Wingdings 2" charset="2"/>
              <a:buNone/>
            </a:pPr>
            <a:r>
              <a:rPr lang="fr-FR" altLang="x-none">
                <a:solidFill>
                  <a:srgbClr val="595959"/>
                </a:solidFill>
                <a:ea typeface="MS PGothic" charset="-128"/>
              </a:rPr>
              <a:t>On ne dispose pas de base d</a:t>
            </a:r>
            <a:r>
              <a:rPr lang="fr-FR" altLang="fr-FR">
                <a:solidFill>
                  <a:srgbClr val="595959"/>
                </a:solidFill>
                <a:ea typeface="MS PGothic" charset="-128"/>
              </a:rPr>
              <a:t>’</a:t>
            </a:r>
            <a:r>
              <a:rPr lang="fr-FR" altLang="x-none">
                <a:solidFill>
                  <a:srgbClr val="595959"/>
                </a:solidFill>
                <a:ea typeface="MS PGothic" charset="-128"/>
              </a:rPr>
              <a:t>apprentissage. Les coefficients synaptiques sont déterminés par rapport à des critères de conformité : spécifications générales. </a:t>
            </a:r>
          </a:p>
          <a:p>
            <a:pPr marL="342900" indent="-342900" algn="just">
              <a:spcBef>
                <a:spcPts val="600"/>
              </a:spcBef>
              <a:buFont typeface="Wingdings 2" charset="2"/>
              <a:buNone/>
            </a:pPr>
            <a:endParaRPr lang="fr-SN" altLang="x-none" sz="1400" b="1" i="1">
              <a:solidFill>
                <a:srgbClr val="595959"/>
              </a:solidFill>
              <a:ea typeface="MS PGothic" charset="-128"/>
            </a:endParaRPr>
          </a:p>
        </p:txBody>
      </p:sp>
      <p:sp>
        <p:nvSpPr>
          <p:cNvPr id="8192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939FBF0-F001-0B4E-A433-D8C5AF4A4E55}" type="slidenum">
              <a:rPr lang="en-US" altLang="x-none" sz="800">
                <a:solidFill>
                  <a:srgbClr val="595959"/>
                </a:solidFill>
              </a:rPr>
              <a:pPr eaLnBrk="1" hangingPunct="1"/>
              <a:t>48</a:t>
            </a:fld>
            <a:endParaRPr lang="en-US" altLang="x-none" sz="800">
              <a:solidFill>
                <a:srgbClr val="595959"/>
              </a:solidFill>
            </a:endParaRPr>
          </a:p>
        </p:txBody>
      </p:sp>
      <p:sp>
        <p:nvSpPr>
          <p:cNvPr id="8192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A2514279-4353-314B-90A8-7E87A50A6150}"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apprentissage(3/11)</a:t>
            </a:r>
          </a:p>
        </p:txBody>
      </p:sp>
      <p:grpSp>
        <p:nvGrpSpPr>
          <p:cNvPr id="81925" name="Group 1059"/>
          <p:cNvGrpSpPr>
            <a:grpSpLocks/>
          </p:cNvGrpSpPr>
          <p:nvPr/>
        </p:nvGrpSpPr>
        <p:grpSpPr bwMode="auto">
          <a:xfrm>
            <a:off x="1392238" y="2824163"/>
            <a:ext cx="6022975" cy="2206625"/>
            <a:chOff x="142" y="1927"/>
            <a:chExt cx="3794" cy="1390"/>
          </a:xfrm>
        </p:grpSpPr>
        <p:sp>
          <p:nvSpPr>
            <p:cNvPr id="39" name="Freeform 1058"/>
            <p:cNvSpPr>
              <a:spLocks/>
            </p:cNvSpPr>
            <p:nvPr/>
          </p:nvSpPr>
          <p:spPr bwMode="auto">
            <a:xfrm>
              <a:off x="1517" y="2942"/>
              <a:ext cx="875" cy="375"/>
            </a:xfrm>
            <a:custGeom>
              <a:avLst/>
              <a:gdLst>
                <a:gd name="T0" fmla="*/ 875 w 875"/>
                <a:gd name="T1" fmla="*/ 0 h 375"/>
                <a:gd name="T2" fmla="*/ 658 w 875"/>
                <a:gd name="T3" fmla="*/ 0 h 375"/>
                <a:gd name="T4" fmla="*/ 658 w 875"/>
                <a:gd name="T5" fmla="*/ 200 h 375"/>
                <a:gd name="T6" fmla="*/ 0 w 875"/>
                <a:gd name="T7" fmla="*/ 200 h 375"/>
                <a:gd name="T8" fmla="*/ 0 w 875"/>
                <a:gd name="T9" fmla="*/ 375 h 375"/>
                <a:gd name="T10" fmla="*/ 875 w 875"/>
                <a:gd name="T11" fmla="*/ 375 h 375"/>
                <a:gd name="T12" fmla="*/ 875 w 875"/>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875" h="375">
                  <a:moveTo>
                    <a:pt x="875" y="0"/>
                  </a:moveTo>
                  <a:lnTo>
                    <a:pt x="658" y="0"/>
                  </a:lnTo>
                  <a:lnTo>
                    <a:pt x="658" y="200"/>
                  </a:lnTo>
                  <a:lnTo>
                    <a:pt x="0" y="200"/>
                  </a:lnTo>
                  <a:lnTo>
                    <a:pt x="0" y="375"/>
                  </a:lnTo>
                  <a:lnTo>
                    <a:pt x="875" y="375"/>
                  </a:lnTo>
                  <a:lnTo>
                    <a:pt x="875" y="0"/>
                  </a:lnTo>
                  <a:close/>
                </a:path>
              </a:pathLst>
            </a:custGeom>
            <a:solidFill>
              <a:srgbClr val="DDDDDD">
                <a:alpha val="50000"/>
              </a:srgbClr>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grpSp>
          <p:nvGrpSpPr>
            <p:cNvPr id="81927" name="Group 1031"/>
            <p:cNvGrpSpPr>
              <a:grpSpLocks/>
            </p:cNvGrpSpPr>
            <p:nvPr/>
          </p:nvGrpSpPr>
          <p:grpSpPr bwMode="auto">
            <a:xfrm>
              <a:off x="1219" y="2656"/>
              <a:ext cx="922" cy="432"/>
              <a:chOff x="1214" y="2656"/>
              <a:chExt cx="922" cy="432"/>
            </a:xfrm>
          </p:grpSpPr>
          <p:sp>
            <p:nvSpPr>
              <p:cNvPr id="54" name="AutoShape 1032"/>
              <p:cNvSpPr>
                <a:spLocks noChangeArrowheads="1"/>
              </p:cNvSpPr>
              <p:nvPr/>
            </p:nvSpPr>
            <p:spPr bwMode="auto">
              <a:xfrm>
                <a:off x="1220" y="2656"/>
                <a:ext cx="911" cy="43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5" name="Text Box 1033"/>
              <p:cNvSpPr txBox="1">
                <a:spLocks noChangeArrowheads="1"/>
              </p:cNvSpPr>
              <p:nvPr/>
            </p:nvSpPr>
            <p:spPr bwMode="auto">
              <a:xfrm>
                <a:off x="1214" y="2747"/>
                <a:ext cx="92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2000"/>
                  <a:t>réseau</a:t>
                </a:r>
                <a:endParaRPr lang="fr-FR" altLang="x-none" sz="1800"/>
              </a:p>
            </p:txBody>
          </p:sp>
        </p:grpSp>
        <p:grpSp>
          <p:nvGrpSpPr>
            <p:cNvPr id="81928" name="Group 1037"/>
            <p:cNvGrpSpPr>
              <a:grpSpLocks/>
            </p:cNvGrpSpPr>
            <p:nvPr/>
          </p:nvGrpSpPr>
          <p:grpSpPr bwMode="auto">
            <a:xfrm>
              <a:off x="2637" y="2705"/>
              <a:ext cx="1299" cy="336"/>
              <a:chOff x="2745" y="2708"/>
              <a:chExt cx="1299" cy="336"/>
            </a:xfrm>
          </p:grpSpPr>
          <p:sp>
            <p:nvSpPr>
              <p:cNvPr id="52" name="Rectangle 1038"/>
              <p:cNvSpPr>
                <a:spLocks noChangeArrowheads="1"/>
              </p:cNvSpPr>
              <p:nvPr/>
            </p:nvSpPr>
            <p:spPr bwMode="auto">
              <a:xfrm>
                <a:off x="2745" y="2708"/>
                <a:ext cx="1299"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fr-FR">
                  <a:ea typeface="MS PGothic" charset="0"/>
                  <a:cs typeface="MS PGothic" charset="0"/>
                </a:endParaRPr>
              </a:p>
            </p:txBody>
          </p:sp>
          <p:sp>
            <p:nvSpPr>
              <p:cNvPr id="53" name="Text Box 1039"/>
              <p:cNvSpPr txBox="1">
                <a:spLocks noChangeArrowheads="1"/>
              </p:cNvSpPr>
              <p:nvPr/>
            </p:nvSpPr>
            <p:spPr bwMode="auto">
              <a:xfrm>
                <a:off x="2745" y="2751"/>
                <a:ext cx="1299"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fr-FR" sz="2000">
                    <a:ea typeface="MS PGothic" charset="0"/>
                    <a:cs typeface="MS PGothic" charset="0"/>
                  </a:rPr>
                  <a:t>sortie obtenue</a:t>
                </a:r>
                <a:endParaRPr lang="fr-FR">
                  <a:ea typeface="MS PGothic" charset="0"/>
                  <a:cs typeface="MS PGothic" charset="0"/>
                </a:endParaRPr>
              </a:p>
            </p:txBody>
          </p:sp>
        </p:grpSp>
        <p:cxnSp>
          <p:nvCxnSpPr>
            <p:cNvPr id="42" name="AutoShape 1044"/>
            <p:cNvCxnSpPr>
              <a:cxnSpLocks noChangeShapeType="1"/>
              <a:stCxn id="55" idx="3"/>
              <a:endCxn id="53" idx="1"/>
            </p:cNvCxnSpPr>
            <p:nvPr/>
          </p:nvCxnSpPr>
          <p:spPr bwMode="auto">
            <a:xfrm>
              <a:off x="2141" y="2872"/>
              <a:ext cx="496" cy="1"/>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AutoShape 1047"/>
            <p:cNvCxnSpPr>
              <a:cxnSpLocks noChangeShapeType="1"/>
              <a:endCxn id="54" idx="2"/>
            </p:cNvCxnSpPr>
            <p:nvPr/>
          </p:nvCxnSpPr>
          <p:spPr bwMode="auto">
            <a:xfrm rot="10800000" flipV="1">
              <a:off x="1681" y="2873"/>
              <a:ext cx="771" cy="215"/>
            </a:xfrm>
            <a:prstGeom prst="bentConnector4">
              <a:avLst>
                <a:gd name="adj1" fmla="val 20491"/>
                <a:gd name="adj2" fmla="val 166977"/>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AutoShape 1049"/>
            <p:cNvCxnSpPr>
              <a:cxnSpLocks noChangeShapeType="1"/>
              <a:endCxn id="55" idx="1"/>
            </p:cNvCxnSpPr>
            <p:nvPr/>
          </p:nvCxnSpPr>
          <p:spPr bwMode="auto">
            <a:xfrm rot="16200000" flipH="1">
              <a:off x="543" y="2188"/>
              <a:ext cx="815" cy="542"/>
            </a:xfrm>
            <a:prstGeom prst="bentConnector2">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81932" name="Group 1050"/>
            <p:cNvGrpSpPr>
              <a:grpSpLocks/>
            </p:cNvGrpSpPr>
            <p:nvPr/>
          </p:nvGrpSpPr>
          <p:grpSpPr bwMode="auto">
            <a:xfrm>
              <a:off x="142" y="1927"/>
              <a:ext cx="504" cy="1023"/>
              <a:chOff x="118" y="1943"/>
              <a:chExt cx="504" cy="1023"/>
            </a:xfrm>
          </p:grpSpPr>
          <p:cxnSp>
            <p:nvCxnSpPr>
              <p:cNvPr id="46" name="AutoShape 1051"/>
              <p:cNvCxnSpPr>
                <a:cxnSpLocks noChangeShapeType="1"/>
              </p:cNvCxnSpPr>
              <p:nvPr/>
            </p:nvCxnSpPr>
            <p:spPr bwMode="auto">
              <a:xfrm>
                <a:off x="368" y="2064"/>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AutoShape 1052"/>
              <p:cNvCxnSpPr>
                <a:cxnSpLocks noChangeShapeType="1"/>
              </p:cNvCxnSpPr>
              <p:nvPr/>
            </p:nvCxnSpPr>
            <p:spPr bwMode="auto">
              <a:xfrm>
                <a:off x="368" y="2268"/>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8" name="AutoShape 1053"/>
              <p:cNvCxnSpPr>
                <a:cxnSpLocks noChangeShapeType="1"/>
              </p:cNvCxnSpPr>
              <p:nvPr/>
            </p:nvCxnSpPr>
            <p:spPr bwMode="auto">
              <a:xfrm>
                <a:off x="368" y="2472"/>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9" name="AutoShape 1054"/>
              <p:cNvCxnSpPr>
                <a:cxnSpLocks noChangeShapeType="1"/>
              </p:cNvCxnSpPr>
              <p:nvPr/>
            </p:nvCxnSpPr>
            <p:spPr bwMode="auto">
              <a:xfrm>
                <a:off x="368" y="2676"/>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AutoShape 1055"/>
              <p:cNvCxnSpPr>
                <a:cxnSpLocks noChangeShapeType="1"/>
              </p:cNvCxnSpPr>
              <p:nvPr/>
            </p:nvCxnSpPr>
            <p:spPr bwMode="auto">
              <a:xfrm>
                <a:off x="368" y="2880"/>
                <a:ext cx="254" cy="1"/>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1" name="Text Box 1056"/>
              <p:cNvSpPr txBox="1">
                <a:spLocks noChangeArrowheads="1"/>
              </p:cNvSpPr>
              <p:nvPr/>
            </p:nvSpPr>
            <p:spPr bwMode="auto">
              <a:xfrm rot="-5398247">
                <a:off x="-249" y="2310"/>
                <a:ext cx="102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fr-FR">
                    <a:ea typeface="MS PGothic" charset="0"/>
                    <a:cs typeface="MS PGothic" charset="0"/>
                  </a:rPr>
                  <a:t>ENTREES</a:t>
                </a: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a:solidFill>
                  <a:srgbClr val="595959"/>
                </a:solidFill>
                <a:ea typeface="MS PGothic" charset="-128"/>
              </a:rPr>
              <a:t>Règles d</a:t>
            </a:r>
            <a:r>
              <a:rPr lang="fr-FR" altLang="fr-FR" b="1">
                <a:solidFill>
                  <a:srgbClr val="595959"/>
                </a:solidFill>
                <a:ea typeface="MS PGothic" charset="-128"/>
              </a:rPr>
              <a:t>’</a:t>
            </a:r>
            <a:r>
              <a:rPr lang="fr-FR" altLang="x-none" b="1">
                <a:solidFill>
                  <a:srgbClr val="595959"/>
                </a:solidFill>
                <a:ea typeface="MS PGothic" charset="-128"/>
              </a:rPr>
              <a:t>apprentissage (1/8)</a:t>
            </a:r>
          </a:p>
          <a:p>
            <a:pPr marL="342900" indent="-342900">
              <a:buFont typeface="Wingdings 2" charset="2"/>
              <a:buNone/>
            </a:pPr>
            <a:r>
              <a:rPr lang="fr-FR" altLang="x-none">
                <a:solidFill>
                  <a:srgbClr val="595959"/>
                </a:solidFill>
                <a:ea typeface="MS PGothic" charset="-128"/>
              </a:rPr>
              <a:t>L</a:t>
            </a:r>
            <a:r>
              <a:rPr lang="fr-FR" altLang="fr-FR">
                <a:solidFill>
                  <a:srgbClr val="595959"/>
                </a:solidFill>
                <a:ea typeface="MS PGothic" charset="-128"/>
              </a:rPr>
              <a:t>’</a:t>
            </a:r>
            <a:r>
              <a:rPr lang="fr-FR" altLang="x-none">
                <a:solidFill>
                  <a:srgbClr val="595959"/>
                </a:solidFill>
                <a:ea typeface="MS PGothic" charset="-128"/>
              </a:rPr>
              <a:t>apprentissage consiste à modifier le poids des connections entre les neurones.</a:t>
            </a:r>
          </a:p>
          <a:p>
            <a:pPr marL="342900" indent="-342900">
              <a:buFont typeface="Wingdings 2" charset="2"/>
              <a:buNone/>
            </a:pPr>
            <a:endParaRPr lang="fr-FR" altLang="x-none">
              <a:solidFill>
                <a:srgbClr val="595959"/>
              </a:solidFill>
              <a:ea typeface="MS PGothic" charset="-128"/>
            </a:endParaRPr>
          </a:p>
          <a:p>
            <a:pPr marL="342900" indent="-342900">
              <a:buFont typeface="Wingdings 2" charset="2"/>
              <a:buNone/>
            </a:pPr>
            <a:endParaRPr lang="fr-FR" altLang="x-none">
              <a:solidFill>
                <a:srgbClr val="595959"/>
              </a:solidFill>
              <a:ea typeface="MS PGothic" charset="-128"/>
            </a:endParaRPr>
          </a:p>
          <a:p>
            <a:pPr marL="342900" indent="-342900">
              <a:buFont typeface="Wingdings 2" charset="2"/>
              <a:buNone/>
            </a:pPr>
            <a:r>
              <a:rPr lang="fr-FR" altLang="x-none">
                <a:solidFill>
                  <a:srgbClr val="595959"/>
                </a:solidFill>
                <a:ea typeface="MS PGothic" charset="-128"/>
              </a:rPr>
              <a:t>Il existe plusieurs règles de modification : </a:t>
            </a:r>
          </a:p>
          <a:p>
            <a:pPr marL="763588" lvl="1" algn="l"/>
            <a:r>
              <a:rPr lang="fr-FR" altLang="x-none" b="1">
                <a:solidFill>
                  <a:srgbClr val="898989"/>
                </a:solidFill>
                <a:ea typeface="MS PGothic" charset="-128"/>
              </a:rPr>
              <a:t>Loi de Hebb</a:t>
            </a:r>
            <a:r>
              <a:rPr lang="fr-FR" altLang="x-none">
                <a:solidFill>
                  <a:srgbClr val="898989"/>
                </a:solidFill>
                <a:ea typeface="MS PGothic" charset="-128"/>
              </a:rPr>
              <a:t> : </a:t>
            </a:r>
            <a:r>
              <a:rPr lang="fr-FR" altLang="x-none">
                <a:solidFill>
                  <a:srgbClr val="898989"/>
                </a:solidFill>
                <a:ea typeface="MS PGothic" charset="-128"/>
                <a:sym typeface="Symbol" charset="2"/>
              </a:rPr>
              <a:t>w</a:t>
            </a:r>
            <a:r>
              <a:rPr lang="fr-FR" altLang="x-none" baseline="-25000">
                <a:solidFill>
                  <a:srgbClr val="898989"/>
                </a:solidFill>
                <a:ea typeface="MS PGothic" charset="-128"/>
                <a:sym typeface="Symbol" charset="2"/>
              </a:rPr>
              <a:t>ij</a:t>
            </a:r>
            <a:r>
              <a:rPr lang="fr-FR" altLang="x-none">
                <a:solidFill>
                  <a:srgbClr val="898989"/>
                </a:solidFill>
                <a:ea typeface="MS PGothic" charset="-128"/>
                <a:sym typeface="Symbol" charset="2"/>
              </a:rPr>
              <a:t>=Ra</a:t>
            </a:r>
            <a:r>
              <a:rPr lang="fr-FR" altLang="x-none" baseline="-25000">
                <a:solidFill>
                  <a:srgbClr val="898989"/>
                </a:solidFill>
                <a:ea typeface="MS PGothic" charset="-128"/>
                <a:sym typeface="Symbol" charset="2"/>
              </a:rPr>
              <a:t>i</a:t>
            </a:r>
            <a:r>
              <a:rPr lang="fr-FR" altLang="x-none">
                <a:solidFill>
                  <a:srgbClr val="898989"/>
                </a:solidFill>
                <a:ea typeface="MS PGothic" charset="-128"/>
                <a:sym typeface="Symbol" charset="2"/>
              </a:rPr>
              <a:t>a</a:t>
            </a:r>
            <a:r>
              <a:rPr lang="fr-FR" altLang="x-none" baseline="-25000">
                <a:solidFill>
                  <a:srgbClr val="898989"/>
                </a:solidFill>
                <a:ea typeface="MS PGothic" charset="-128"/>
                <a:sym typeface="Symbol" charset="2"/>
              </a:rPr>
              <a:t>j</a:t>
            </a:r>
            <a:endParaRPr lang="fr-FR" altLang="x-none">
              <a:solidFill>
                <a:srgbClr val="898989"/>
              </a:solidFill>
              <a:ea typeface="MS PGothic" charset="-128"/>
            </a:endParaRPr>
          </a:p>
          <a:p>
            <a:pPr marL="763588" lvl="1" algn="l"/>
            <a:r>
              <a:rPr lang="fr-FR" altLang="x-none" b="1">
                <a:solidFill>
                  <a:srgbClr val="898989"/>
                </a:solidFill>
                <a:ea typeface="MS PGothic" charset="-128"/>
              </a:rPr>
              <a:t>Règle de Widrow-Hoff</a:t>
            </a:r>
            <a:r>
              <a:rPr lang="fr-FR" altLang="x-none">
                <a:solidFill>
                  <a:srgbClr val="898989"/>
                </a:solidFill>
                <a:ea typeface="MS PGothic" charset="-128"/>
              </a:rPr>
              <a:t> (delta rule) : </a:t>
            </a:r>
            <a:r>
              <a:rPr lang="fr-FR" altLang="x-none">
                <a:solidFill>
                  <a:srgbClr val="898989"/>
                </a:solidFill>
                <a:ea typeface="MS PGothic" charset="-128"/>
                <a:sym typeface="Symbol" charset="2"/>
              </a:rPr>
              <a:t>w</a:t>
            </a:r>
            <a:r>
              <a:rPr lang="fr-FR" altLang="x-none" baseline="-25000">
                <a:solidFill>
                  <a:srgbClr val="898989"/>
                </a:solidFill>
                <a:ea typeface="MS PGothic" charset="-128"/>
                <a:sym typeface="Symbol" charset="2"/>
              </a:rPr>
              <a:t>ij</a:t>
            </a:r>
            <a:r>
              <a:rPr lang="fr-FR" altLang="x-none">
                <a:solidFill>
                  <a:srgbClr val="898989"/>
                </a:solidFill>
                <a:ea typeface="MS PGothic" charset="-128"/>
                <a:sym typeface="Symbol" charset="2"/>
              </a:rPr>
              <a:t>=R(d</a:t>
            </a:r>
            <a:r>
              <a:rPr lang="fr-FR" altLang="x-none" baseline="-25000">
                <a:solidFill>
                  <a:srgbClr val="898989"/>
                </a:solidFill>
                <a:ea typeface="MS PGothic" charset="-128"/>
                <a:sym typeface="Symbol" charset="2"/>
              </a:rPr>
              <a:t>j</a:t>
            </a:r>
            <a:r>
              <a:rPr lang="fr-FR" altLang="x-none">
                <a:solidFill>
                  <a:srgbClr val="898989"/>
                </a:solidFill>
                <a:ea typeface="MS PGothic" charset="-128"/>
                <a:sym typeface="Symbol" charset="2"/>
              </a:rPr>
              <a:t> - a</a:t>
            </a:r>
            <a:r>
              <a:rPr lang="fr-FR" altLang="x-none" baseline="-25000">
                <a:solidFill>
                  <a:srgbClr val="898989"/>
                </a:solidFill>
                <a:ea typeface="MS PGothic" charset="-128"/>
                <a:sym typeface="Symbol" charset="2"/>
              </a:rPr>
              <a:t>j</a:t>
            </a:r>
            <a:r>
              <a:rPr lang="fr-FR" altLang="x-none">
                <a:solidFill>
                  <a:srgbClr val="898989"/>
                </a:solidFill>
                <a:ea typeface="MS PGothic" charset="-128"/>
                <a:sym typeface="Symbol" charset="2"/>
              </a:rPr>
              <a:t>)a</a:t>
            </a:r>
            <a:r>
              <a:rPr lang="fr-FR" altLang="x-none" baseline="-25000">
                <a:solidFill>
                  <a:srgbClr val="898989"/>
                </a:solidFill>
                <a:ea typeface="MS PGothic" charset="-128"/>
                <a:sym typeface="Symbol" charset="2"/>
              </a:rPr>
              <a:t>i</a:t>
            </a:r>
            <a:endParaRPr lang="fr-FR" altLang="x-none">
              <a:solidFill>
                <a:srgbClr val="898989"/>
              </a:solidFill>
              <a:ea typeface="MS PGothic" charset="-128"/>
            </a:endParaRPr>
          </a:p>
          <a:p>
            <a:pPr marL="763588" lvl="1" algn="l"/>
            <a:r>
              <a:rPr lang="fr-FR" altLang="x-none" b="1">
                <a:solidFill>
                  <a:srgbClr val="898989"/>
                </a:solidFill>
                <a:ea typeface="MS PGothic" charset="-128"/>
              </a:rPr>
              <a:t>Règle de Grossberg </a:t>
            </a:r>
            <a:r>
              <a:rPr lang="fr-FR" altLang="x-none">
                <a:solidFill>
                  <a:srgbClr val="898989"/>
                </a:solidFill>
                <a:ea typeface="MS PGothic" charset="-128"/>
              </a:rPr>
              <a:t>: </a:t>
            </a:r>
            <a:r>
              <a:rPr lang="fr-FR" altLang="x-none">
                <a:solidFill>
                  <a:srgbClr val="898989"/>
                </a:solidFill>
                <a:ea typeface="MS PGothic" charset="-128"/>
                <a:sym typeface="Symbol" charset="2"/>
              </a:rPr>
              <a:t>w</a:t>
            </a:r>
            <a:r>
              <a:rPr lang="fr-FR" altLang="x-none" baseline="-25000">
                <a:solidFill>
                  <a:srgbClr val="898989"/>
                </a:solidFill>
                <a:ea typeface="MS PGothic" charset="-128"/>
                <a:sym typeface="Symbol" charset="2"/>
              </a:rPr>
              <a:t>ij</a:t>
            </a:r>
            <a:r>
              <a:rPr lang="fr-FR" altLang="x-none">
                <a:solidFill>
                  <a:srgbClr val="898989"/>
                </a:solidFill>
                <a:ea typeface="MS PGothic" charset="-128"/>
                <a:sym typeface="Symbol" charset="2"/>
              </a:rPr>
              <a:t>=R(a</a:t>
            </a:r>
            <a:r>
              <a:rPr lang="fr-FR" altLang="x-none" baseline="-25000">
                <a:solidFill>
                  <a:srgbClr val="898989"/>
                </a:solidFill>
                <a:ea typeface="MS PGothic" charset="-128"/>
                <a:sym typeface="Symbol" charset="2"/>
              </a:rPr>
              <a:t>j</a:t>
            </a:r>
            <a:r>
              <a:rPr lang="fr-FR" altLang="x-none">
                <a:solidFill>
                  <a:srgbClr val="898989"/>
                </a:solidFill>
                <a:ea typeface="MS PGothic" charset="-128"/>
                <a:sym typeface="Symbol" charset="2"/>
              </a:rPr>
              <a:t> - w</a:t>
            </a:r>
            <a:r>
              <a:rPr lang="fr-FR" altLang="x-none" baseline="-25000">
                <a:solidFill>
                  <a:srgbClr val="898989"/>
                </a:solidFill>
                <a:ea typeface="MS PGothic" charset="-128"/>
                <a:sym typeface="Symbol" charset="2"/>
              </a:rPr>
              <a:t>ij</a:t>
            </a:r>
            <a:r>
              <a:rPr lang="fr-FR" altLang="x-none">
                <a:solidFill>
                  <a:srgbClr val="898989"/>
                </a:solidFill>
                <a:ea typeface="MS PGothic" charset="-128"/>
                <a:sym typeface="Symbol" charset="2"/>
              </a:rPr>
              <a:t>)a</a:t>
            </a:r>
            <a:r>
              <a:rPr lang="fr-FR" altLang="x-none" baseline="-25000">
                <a:solidFill>
                  <a:srgbClr val="898989"/>
                </a:solidFill>
                <a:ea typeface="MS PGothic" charset="-128"/>
                <a:sym typeface="Symbol" charset="2"/>
              </a:rPr>
              <a:t>i</a:t>
            </a:r>
          </a:p>
          <a:p>
            <a:pPr marL="342900" indent="-342900" algn="just">
              <a:spcBef>
                <a:spcPts val="600"/>
              </a:spcBef>
              <a:buFont typeface="Wingdings 2" charset="2"/>
              <a:buNone/>
            </a:pPr>
            <a:endParaRPr lang="fr-SN" altLang="x-none" sz="1400" b="1" i="1">
              <a:solidFill>
                <a:srgbClr val="595959"/>
              </a:solidFill>
              <a:ea typeface="MS PGothic" charset="-128"/>
            </a:endParaRPr>
          </a:p>
        </p:txBody>
      </p:sp>
      <p:sp>
        <p:nvSpPr>
          <p:cNvPr id="8397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7D422A5E-70D9-2040-97FB-E37B34D0F41E}" type="slidenum">
              <a:rPr lang="en-US" altLang="x-none" sz="800">
                <a:solidFill>
                  <a:srgbClr val="595959"/>
                </a:solidFill>
              </a:rPr>
              <a:pPr eaLnBrk="1" hangingPunct="1"/>
              <a:t>49</a:t>
            </a:fld>
            <a:endParaRPr lang="en-US" altLang="x-none" sz="800">
              <a:solidFill>
                <a:srgbClr val="595959"/>
              </a:solidFill>
            </a:endParaRPr>
          </a:p>
        </p:txBody>
      </p:sp>
      <p:sp>
        <p:nvSpPr>
          <p:cNvPr id="8397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928C9E9-AD0F-D74F-84FB-D5D3B2C59394}"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apprentissage(4/11)</a:t>
            </a:r>
          </a:p>
        </p:txBody>
      </p:sp>
      <p:grpSp>
        <p:nvGrpSpPr>
          <p:cNvPr id="83973" name="Group 35"/>
          <p:cNvGrpSpPr>
            <a:grpSpLocks/>
          </p:cNvGrpSpPr>
          <p:nvPr/>
        </p:nvGrpSpPr>
        <p:grpSpPr bwMode="auto">
          <a:xfrm>
            <a:off x="2743200" y="2965450"/>
            <a:ext cx="3163888" cy="685800"/>
            <a:chOff x="1632" y="1920"/>
            <a:chExt cx="1993" cy="432"/>
          </a:xfrm>
        </p:grpSpPr>
        <p:sp>
          <p:nvSpPr>
            <p:cNvPr id="25" name="Oval 11"/>
            <p:cNvSpPr>
              <a:spLocks noChangeAspect="1" noChangeArrowheads="1"/>
            </p:cNvSpPr>
            <p:nvPr/>
          </p:nvSpPr>
          <p:spPr bwMode="auto">
            <a:xfrm>
              <a:off x="1632"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a:ea typeface="MS PGothic" charset="0"/>
                  <a:cs typeface="MS PGothic" charset="0"/>
                </a:rPr>
                <a:t>i</a:t>
              </a:r>
            </a:p>
          </p:txBody>
        </p:sp>
        <p:sp>
          <p:nvSpPr>
            <p:cNvPr id="26" name="Oval 14"/>
            <p:cNvSpPr>
              <a:spLocks noChangeAspect="1" noChangeArrowheads="1"/>
            </p:cNvSpPr>
            <p:nvPr/>
          </p:nvSpPr>
          <p:spPr bwMode="auto">
            <a:xfrm>
              <a:off x="3264"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a:ea typeface="MS PGothic" charset="0"/>
                  <a:cs typeface="MS PGothic" charset="0"/>
                </a:rPr>
                <a:t>j</a:t>
              </a:r>
            </a:p>
          </p:txBody>
        </p:sp>
        <p:cxnSp>
          <p:nvCxnSpPr>
            <p:cNvPr id="27" name="AutoShape 29"/>
            <p:cNvCxnSpPr>
              <a:cxnSpLocks noChangeAspect="1" noChangeShapeType="1"/>
              <a:stCxn id="25" idx="6"/>
              <a:endCxn id="26" idx="2"/>
            </p:cNvCxnSpPr>
            <p:nvPr/>
          </p:nvCxnSpPr>
          <p:spPr bwMode="auto">
            <a:xfrm>
              <a:off x="1993" y="2101"/>
              <a:ext cx="1271" cy="0"/>
            </a:xfrm>
            <a:prstGeom prst="straightConnector1">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Text Box 34"/>
            <p:cNvSpPr txBox="1">
              <a:spLocks noChangeArrowheads="1"/>
            </p:cNvSpPr>
            <p:nvPr/>
          </p:nvSpPr>
          <p:spPr bwMode="auto">
            <a:xfrm>
              <a:off x="2463" y="2064"/>
              <a:ext cx="369"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fr-FR">
                  <a:ea typeface="MS PGothic" charset="0"/>
                  <a:cs typeface="MS PGothic" charset="0"/>
                </a:rPr>
                <a:t>W</a:t>
              </a:r>
              <a:r>
                <a:rPr lang="fr-FR" baseline="-25000">
                  <a:ea typeface="MS PGothic" charset="0"/>
                  <a:cs typeface="MS PGothic" charset="0"/>
                </a:rPr>
                <a:t>ij</a:t>
              </a:r>
              <a:endParaRPr lang="fr-FR">
                <a:ea typeface="MS PGothic" charset="0"/>
                <a:cs typeface="MS PGothic"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1- </a:t>
            </a:r>
            <a:r>
              <a:rPr lang="fr-FR" sz="3200" dirty="0">
                <a:solidFill>
                  <a:schemeClr val="tx1"/>
                </a:solidFill>
                <a:cs typeface="ＭＳ Ｐゴシック" charset="0"/>
              </a:rPr>
              <a:t>Introduction(3/13)</a:t>
            </a:r>
          </a:p>
        </p:txBody>
      </p:sp>
      <p:sp>
        <p:nvSpPr>
          <p:cNvPr id="26626"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70000"/>
              </a:lnSpc>
              <a:buClrTx/>
              <a:buFont typeface="Century Gothic" charset="0"/>
              <a:buAutoNum type="arabicPeriod"/>
            </a:pPr>
            <a:r>
              <a:rPr lang="fr-FR" altLang="x-none" b="1">
                <a:solidFill>
                  <a:srgbClr val="595959"/>
                </a:solidFill>
                <a:ea typeface="MS PGothic" charset="-128"/>
              </a:rPr>
              <a:t>Définitions (3/4)</a:t>
            </a:r>
            <a:endParaRPr lang="fr-SN" altLang="x-none">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fr-FR" sz="1500">
                <a:solidFill>
                  <a:srgbClr val="595959"/>
                </a:solidFill>
                <a:ea typeface="MS PGothic" charset="-128"/>
              </a:rPr>
              <a:t>“</a:t>
            </a:r>
            <a:r>
              <a:rPr lang="fr-SN" altLang="x-none" sz="1500">
                <a:solidFill>
                  <a:srgbClr val="595959"/>
                </a:solidFill>
                <a:ea typeface="MS PGothic" charset="-128"/>
              </a:rPr>
              <a:t>L</a:t>
            </a:r>
            <a:r>
              <a:rPr lang="fr-SN" altLang="fr-FR" sz="1500">
                <a:solidFill>
                  <a:srgbClr val="595959"/>
                </a:solidFill>
                <a:ea typeface="MS PGothic" charset="-128"/>
              </a:rPr>
              <a:t>’</a:t>
            </a:r>
            <a:r>
              <a:rPr lang="fr-SN" altLang="x-none" sz="1500">
                <a:solidFill>
                  <a:srgbClr val="595959"/>
                </a:solidFill>
                <a:ea typeface="MS PGothic" charset="-128"/>
              </a:rPr>
              <a:t>étude des facultés mentales à l</a:t>
            </a:r>
            <a:r>
              <a:rPr lang="fr-SN" altLang="fr-FR" sz="1500">
                <a:solidFill>
                  <a:srgbClr val="595959"/>
                </a:solidFill>
                <a:ea typeface="MS PGothic" charset="-128"/>
              </a:rPr>
              <a:t>’</a:t>
            </a:r>
            <a:r>
              <a:rPr lang="fr-SN" altLang="x-none" sz="1500">
                <a:solidFill>
                  <a:srgbClr val="595959"/>
                </a:solidFill>
                <a:ea typeface="MS PGothic" charset="-128"/>
              </a:rPr>
              <a:t>aide des modèles de type calculatoires</a:t>
            </a:r>
            <a:r>
              <a:rPr lang="fr-SN" altLang="fr-FR" sz="1500">
                <a:solidFill>
                  <a:srgbClr val="595959"/>
                </a:solidFill>
                <a:ea typeface="MS PGothic" charset="-128"/>
              </a:rPr>
              <a:t>”</a:t>
            </a:r>
            <a:r>
              <a:rPr lang="fr-SN" altLang="x-none" sz="1500">
                <a:solidFill>
                  <a:srgbClr val="595959"/>
                </a:solidFill>
                <a:ea typeface="MS PGothic" charset="-128"/>
              </a:rPr>
              <a:t> (Charniak et McDermott, 1985)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fr-FR" sz="1500">
                <a:solidFill>
                  <a:srgbClr val="595959"/>
                </a:solidFill>
                <a:ea typeface="MS PGothic" charset="-128"/>
              </a:rPr>
              <a:t>“</a:t>
            </a:r>
            <a:r>
              <a:rPr lang="fr-SN" altLang="ja-JP" sz="1500">
                <a:solidFill>
                  <a:srgbClr val="595959"/>
                </a:solidFill>
                <a:ea typeface="MS PGothic" charset="-128"/>
              </a:rPr>
              <a:t>Conception d</a:t>
            </a:r>
            <a:r>
              <a:rPr lang="fr-SN" altLang="fr-FR" sz="1500">
                <a:solidFill>
                  <a:srgbClr val="595959"/>
                </a:solidFill>
                <a:ea typeface="MS PGothic" charset="-128"/>
              </a:rPr>
              <a:t>’</a:t>
            </a:r>
            <a:r>
              <a:rPr lang="fr-SN" altLang="ja-JP" sz="1500">
                <a:solidFill>
                  <a:srgbClr val="595959"/>
                </a:solidFill>
                <a:ea typeface="MS PGothic" charset="-128"/>
              </a:rPr>
              <a:t>agents intelligents</a:t>
            </a:r>
            <a:r>
              <a:rPr lang="fr-SN" altLang="fr-FR" sz="1500">
                <a:solidFill>
                  <a:srgbClr val="595959"/>
                </a:solidFill>
                <a:ea typeface="MS PGothic" charset="-128"/>
              </a:rPr>
              <a:t>”</a:t>
            </a:r>
            <a:r>
              <a:rPr lang="fr-SN" altLang="ja-JP" sz="1500">
                <a:solidFill>
                  <a:srgbClr val="595959"/>
                </a:solidFill>
                <a:ea typeface="MS PGothic" charset="-128"/>
              </a:rPr>
              <a:t> (Poole et al., 1998)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fr-FR" sz="1500">
                <a:solidFill>
                  <a:srgbClr val="595959"/>
                </a:solidFill>
                <a:ea typeface="MS PGothic" charset="-128"/>
              </a:rPr>
              <a:t>“</a:t>
            </a:r>
            <a:r>
              <a:rPr lang="fr-SN" altLang="ja-JP" sz="1500">
                <a:solidFill>
                  <a:srgbClr val="595959"/>
                </a:solidFill>
                <a:ea typeface="MS PGothic" charset="-128"/>
              </a:rPr>
              <a:t>Discipline étudiant la possibilité de faire executer par l</a:t>
            </a:r>
            <a:r>
              <a:rPr lang="fr-SN" altLang="fr-FR" sz="1500">
                <a:solidFill>
                  <a:srgbClr val="595959"/>
                </a:solidFill>
                <a:ea typeface="MS PGothic" charset="-128"/>
              </a:rPr>
              <a:t>’</a:t>
            </a:r>
            <a:r>
              <a:rPr lang="fr-SN" altLang="ja-JP" sz="1500">
                <a:solidFill>
                  <a:srgbClr val="595959"/>
                </a:solidFill>
                <a:ea typeface="MS PGothic" charset="-128"/>
              </a:rPr>
              <a:t>ordinateur des tâches pour lesquelles l</a:t>
            </a:r>
            <a:r>
              <a:rPr lang="fr-SN" altLang="fr-FR" sz="1500">
                <a:solidFill>
                  <a:srgbClr val="595959"/>
                </a:solidFill>
                <a:ea typeface="MS PGothic" charset="-128"/>
              </a:rPr>
              <a:t>’</a:t>
            </a:r>
            <a:r>
              <a:rPr lang="fr-SN" altLang="ja-JP" sz="1500">
                <a:solidFill>
                  <a:srgbClr val="595959"/>
                </a:solidFill>
                <a:ea typeface="MS PGothic" charset="-128"/>
              </a:rPr>
              <a:t>homme est aujourd</a:t>
            </a:r>
            <a:r>
              <a:rPr lang="fr-SN" altLang="fr-FR" sz="1500">
                <a:solidFill>
                  <a:srgbClr val="595959"/>
                </a:solidFill>
                <a:ea typeface="MS PGothic" charset="-128"/>
              </a:rPr>
              <a:t>’</a:t>
            </a:r>
            <a:r>
              <a:rPr lang="fr-SN" altLang="ja-JP" sz="1500">
                <a:solidFill>
                  <a:srgbClr val="595959"/>
                </a:solidFill>
                <a:ea typeface="MS PGothic" charset="-128"/>
              </a:rPr>
              <a:t>hui meilleur que la machine</a:t>
            </a:r>
            <a:r>
              <a:rPr lang="fr-SN" altLang="fr-FR" sz="1500">
                <a:solidFill>
                  <a:srgbClr val="595959"/>
                </a:solidFill>
                <a:ea typeface="MS PGothic" charset="-128"/>
              </a:rPr>
              <a:t>”</a:t>
            </a:r>
            <a:r>
              <a:rPr lang="fr-SN" altLang="ja-JP" sz="1500">
                <a:solidFill>
                  <a:srgbClr val="595959"/>
                </a:solidFill>
                <a:ea typeface="MS PGothic" charset="-128"/>
              </a:rPr>
              <a:t> (Rich et Knight, 1990)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fr-FR" sz="1500">
                <a:solidFill>
                  <a:srgbClr val="595959"/>
                </a:solidFill>
                <a:ea typeface="MS PGothic" charset="-128"/>
              </a:rPr>
              <a:t>“</a:t>
            </a:r>
            <a:r>
              <a:rPr lang="fr-SN" altLang="ja-JP" sz="1500">
                <a:solidFill>
                  <a:srgbClr val="595959"/>
                </a:solidFill>
                <a:ea typeface="MS PGothic" charset="-128"/>
              </a:rPr>
              <a:t>L</a:t>
            </a:r>
            <a:r>
              <a:rPr lang="fr-SN" altLang="fr-FR" sz="1500">
                <a:solidFill>
                  <a:srgbClr val="595959"/>
                </a:solidFill>
                <a:ea typeface="MS PGothic" charset="-128"/>
              </a:rPr>
              <a:t>’</a:t>
            </a:r>
            <a:r>
              <a:rPr lang="fr-SN" altLang="ja-JP" sz="1500">
                <a:solidFill>
                  <a:srgbClr val="595959"/>
                </a:solidFill>
                <a:ea typeface="MS PGothic" charset="-128"/>
              </a:rPr>
              <a:t>automatisation des activités associées au raisonnement humain, telles que la décision, la résolution de problèmes, l</a:t>
            </a:r>
            <a:r>
              <a:rPr lang="fr-SN" altLang="fr-FR" sz="1500">
                <a:solidFill>
                  <a:srgbClr val="595959"/>
                </a:solidFill>
                <a:ea typeface="MS PGothic" charset="-128"/>
              </a:rPr>
              <a:t>’</a:t>
            </a:r>
            <a:r>
              <a:rPr lang="fr-SN" altLang="ja-JP" sz="1500">
                <a:solidFill>
                  <a:srgbClr val="595959"/>
                </a:solidFill>
                <a:ea typeface="MS PGothic" charset="-128"/>
              </a:rPr>
              <a:t>apprentissage, </a:t>
            </a:r>
            <a:r>
              <a:rPr lang="is-IS" altLang="ja-JP" sz="1500">
                <a:solidFill>
                  <a:srgbClr val="595959"/>
                </a:solidFill>
                <a:ea typeface="MS PGothic" charset="-128"/>
              </a:rPr>
              <a:t>...</a:t>
            </a:r>
            <a:r>
              <a:rPr lang="is-IS" altLang="fr-FR" sz="1500">
                <a:solidFill>
                  <a:srgbClr val="595959"/>
                </a:solidFill>
                <a:ea typeface="MS PGothic" charset="-128"/>
              </a:rPr>
              <a:t>”</a:t>
            </a:r>
            <a:r>
              <a:rPr lang="is-IS" altLang="ja-JP" sz="1500">
                <a:solidFill>
                  <a:srgbClr val="595959"/>
                </a:solidFill>
                <a:ea typeface="MS PGothic" charset="-128"/>
              </a:rPr>
              <a:t> (Bellman, 1978) </a:t>
            </a:r>
          </a:p>
          <a:p>
            <a:pPr marL="342900" indent="-342900" algn="just">
              <a:lnSpc>
                <a:spcPct val="80000"/>
              </a:lnSpc>
              <a:spcBef>
                <a:spcPct val="0"/>
              </a:spcBef>
              <a:buFont typeface="Wingdings 2" charset="2"/>
              <a:buNone/>
            </a:pPr>
            <a:endParaRPr lang="en-US" altLang="x-none" sz="1500">
              <a:solidFill>
                <a:srgbClr val="595959"/>
              </a:solidFill>
              <a:ea typeface="MS PGothic" charset="-128"/>
            </a:endParaRPr>
          </a:p>
          <a:p>
            <a:pPr marL="342900" indent="-342900" algn="just">
              <a:lnSpc>
                <a:spcPct val="80000"/>
              </a:lnSpc>
              <a:spcBef>
                <a:spcPct val="0"/>
              </a:spcBef>
              <a:buFont typeface="Wingdings 2" charset="2"/>
              <a:buNone/>
            </a:pPr>
            <a:r>
              <a:rPr lang="en-US" altLang="fr-FR" sz="1500">
                <a:solidFill>
                  <a:srgbClr val="595959"/>
                </a:solidFill>
                <a:ea typeface="MS PGothic" charset="-128"/>
              </a:rPr>
              <a:t>“</a:t>
            </a:r>
            <a:r>
              <a:rPr lang="en-US" altLang="ja-JP" sz="1500">
                <a:solidFill>
                  <a:srgbClr val="595959"/>
                </a:solidFill>
                <a:ea typeface="MS PGothic" charset="-128"/>
              </a:rPr>
              <a:t>l</a:t>
            </a:r>
            <a:r>
              <a:rPr lang="en-US" altLang="fr-FR" sz="1500">
                <a:solidFill>
                  <a:srgbClr val="595959"/>
                </a:solidFill>
                <a:ea typeface="MS PGothic" charset="-128"/>
              </a:rPr>
              <a:t>’</a:t>
            </a:r>
            <a:r>
              <a:rPr lang="en-US" altLang="ja-JP" sz="1500">
                <a:solidFill>
                  <a:srgbClr val="595959"/>
                </a:solidFill>
                <a:ea typeface="MS PGothic" charset="-128"/>
              </a:rPr>
              <a:t>´etude des mécanismes permettant à un agent de percevoir, raisonner, et agir</a:t>
            </a:r>
            <a:r>
              <a:rPr lang="en-US" altLang="fr-FR" sz="1500">
                <a:solidFill>
                  <a:srgbClr val="595959"/>
                </a:solidFill>
                <a:ea typeface="MS PGothic" charset="-128"/>
              </a:rPr>
              <a:t>”</a:t>
            </a:r>
            <a:r>
              <a:rPr lang="en-US" altLang="ja-JP" sz="1500">
                <a:solidFill>
                  <a:srgbClr val="595959"/>
                </a:solidFill>
                <a:ea typeface="MS PGothic" charset="-128"/>
              </a:rPr>
              <a:t> (Winston, 1992) </a:t>
            </a:r>
          </a:p>
          <a:p>
            <a:pPr marL="342900" indent="-342900" algn="just">
              <a:lnSpc>
                <a:spcPct val="80000"/>
              </a:lnSpc>
              <a:spcBef>
                <a:spcPct val="0"/>
              </a:spcBef>
              <a:buFont typeface="Wingdings 2" charset="2"/>
              <a:buNone/>
            </a:pPr>
            <a:endParaRPr lang="en-US" altLang="x-none" sz="1500">
              <a:solidFill>
                <a:srgbClr val="595959"/>
              </a:solidFill>
              <a:ea typeface="MS PGothic" charset="-128"/>
            </a:endParaRPr>
          </a:p>
          <a:p>
            <a:pPr marL="342900" indent="-342900" algn="just">
              <a:lnSpc>
                <a:spcPct val="80000"/>
              </a:lnSpc>
              <a:spcBef>
                <a:spcPct val="0"/>
              </a:spcBef>
              <a:buFont typeface="Wingdings 2" charset="2"/>
              <a:buNone/>
            </a:pPr>
            <a:r>
              <a:rPr lang="en-US" altLang="fr-FR" sz="1500">
                <a:solidFill>
                  <a:srgbClr val="595959"/>
                </a:solidFill>
                <a:ea typeface="MS PGothic" charset="-128"/>
              </a:rPr>
              <a:t>“</a:t>
            </a:r>
            <a:r>
              <a:rPr lang="en-US" altLang="ja-JP" sz="1500">
                <a:solidFill>
                  <a:srgbClr val="595959"/>
                </a:solidFill>
                <a:ea typeface="MS PGothic" charset="-128"/>
              </a:rPr>
              <a:t>L</a:t>
            </a:r>
            <a:r>
              <a:rPr lang="en-US" altLang="fr-FR" sz="1500">
                <a:solidFill>
                  <a:srgbClr val="595959"/>
                </a:solidFill>
                <a:ea typeface="MS PGothic" charset="-128"/>
              </a:rPr>
              <a:t>’</a:t>
            </a:r>
            <a:r>
              <a:rPr lang="en-US" altLang="ja-JP" sz="1500">
                <a:solidFill>
                  <a:srgbClr val="595959"/>
                </a:solidFill>
                <a:ea typeface="MS PGothic" charset="-128"/>
              </a:rPr>
              <a:t>études des entités ayant un comportement intelligent</a:t>
            </a:r>
            <a:r>
              <a:rPr lang="en-US" altLang="fr-FR" sz="1500">
                <a:solidFill>
                  <a:srgbClr val="595959"/>
                </a:solidFill>
                <a:ea typeface="MS PGothic" charset="-128"/>
              </a:rPr>
              <a:t>”</a:t>
            </a:r>
            <a:r>
              <a:rPr lang="en-US" altLang="ja-JP" sz="1500">
                <a:solidFill>
                  <a:srgbClr val="595959"/>
                </a:solidFill>
                <a:ea typeface="MS PGothic" charset="-128"/>
              </a:rPr>
              <a:t> (Nilsson, 1998) </a:t>
            </a: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just">
              <a:lnSpc>
                <a:spcPct val="80000"/>
              </a:lnSpc>
              <a:spcBef>
                <a:spcPct val="0"/>
              </a:spcBef>
              <a:buFont typeface="Wingdings 2" charset="2"/>
              <a:buNone/>
            </a:pPr>
            <a:r>
              <a:rPr lang="fr-SN" altLang="x-none" sz="1500">
                <a:solidFill>
                  <a:srgbClr val="595959"/>
                </a:solidFill>
                <a:ea typeface="MS PGothic" charset="-128"/>
              </a:rPr>
              <a:t>L'</a:t>
            </a:r>
            <a:r>
              <a:rPr lang="fr-SN" altLang="x-none" sz="1500" i="1">
                <a:solidFill>
                  <a:srgbClr val="595959"/>
                </a:solidFill>
                <a:ea typeface="MS PGothic" charset="-128"/>
              </a:rPr>
              <a:t>Intelligence Artificielle</a:t>
            </a:r>
            <a:r>
              <a:rPr lang="fr-SN" altLang="x-none" sz="1500">
                <a:solidFill>
                  <a:srgbClr val="595959"/>
                </a:solidFill>
                <a:ea typeface="MS PGothic" charset="-128"/>
              </a:rPr>
              <a:t> (IA) est la science dont le but est de faire faire par une machine des tâches que l'homme accomplit en utilisant son intelligence. La terminologie d'</a:t>
            </a:r>
            <a:r>
              <a:rPr lang="fr-SN" altLang="x-none" sz="1500" i="1">
                <a:solidFill>
                  <a:srgbClr val="595959"/>
                </a:solidFill>
                <a:ea typeface="MS PGothic" charset="-128"/>
              </a:rPr>
              <a:t>Intelligence Artificielle</a:t>
            </a:r>
            <a:r>
              <a:rPr lang="fr-SN" altLang="x-none" sz="1500">
                <a:solidFill>
                  <a:srgbClr val="595959"/>
                </a:solidFill>
                <a:ea typeface="MS PGothic" charset="-128"/>
              </a:rPr>
              <a:t> est apparue en 1956. On peut lui préférer celle d</a:t>
            </a:r>
            <a:r>
              <a:rPr lang="fr-SN" altLang="x-none" sz="1500" i="1">
                <a:solidFill>
                  <a:srgbClr val="595959"/>
                </a:solidFill>
                <a:ea typeface="MS PGothic" charset="-128"/>
              </a:rPr>
              <a:t>'Informatique Heuristique.</a:t>
            </a:r>
            <a:endParaRPr lang="fr-FR" altLang="x-none" sz="1500">
              <a:solidFill>
                <a:srgbClr val="595959"/>
              </a:solidFill>
              <a:latin typeface="Times New Roman" charset="0"/>
              <a:ea typeface="MS PGothic" charset="-128"/>
            </a:endParaRPr>
          </a:p>
        </p:txBody>
      </p:sp>
      <p:sp>
        <p:nvSpPr>
          <p:cNvPr id="2662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AD8B4B11-D8FA-9C49-91FD-BC52642688E6}" type="slidenum">
              <a:rPr lang="en-US" altLang="x-none" sz="800">
                <a:solidFill>
                  <a:srgbClr val="595959"/>
                </a:solidFill>
              </a:rPr>
              <a:pPr eaLnBrk="1" hangingPunct="1"/>
              <a:t>5</a:t>
            </a:fld>
            <a:endParaRPr lang="en-US" altLang="x-none" sz="800">
              <a:solidFill>
                <a:srgbClr val="595959"/>
              </a:solidFill>
            </a:endParaRPr>
          </a:p>
        </p:txBody>
      </p:sp>
      <p:sp>
        <p:nvSpPr>
          <p:cNvPr id="26628"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0B7AB690-E325-0148-AAEC-8C23F1E73B37}" type="datetime6">
              <a:rPr lang="fr-SN" altLang="x-none" sz="1200"/>
              <a:pPr eaLnBrk="1" hangingPunct="1"/>
              <a:t>novembre 24</a:t>
            </a:fld>
            <a:endParaRPr lang="fr-FR" altLang="x-none" sz="1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a:solidFill>
                  <a:srgbClr val="595959"/>
                </a:solidFill>
                <a:ea typeface="MS PGothic" charset="-128"/>
              </a:rPr>
              <a:t>Règles d</a:t>
            </a:r>
            <a:r>
              <a:rPr lang="fr-FR" altLang="fr-FR" b="1">
                <a:solidFill>
                  <a:srgbClr val="595959"/>
                </a:solidFill>
                <a:ea typeface="MS PGothic" charset="-128"/>
              </a:rPr>
              <a:t>’</a:t>
            </a:r>
            <a:r>
              <a:rPr lang="fr-FR" altLang="x-none" b="1">
                <a:solidFill>
                  <a:srgbClr val="595959"/>
                </a:solidFill>
                <a:ea typeface="MS PGothic" charset="-128"/>
              </a:rPr>
              <a:t>apprentissage (2/8)</a:t>
            </a:r>
          </a:p>
          <a:p>
            <a:pPr marL="342900" indent="-342900">
              <a:spcBef>
                <a:spcPct val="25000"/>
              </a:spcBef>
              <a:buFont typeface="Wingdings 2" charset="2"/>
              <a:buNone/>
            </a:pPr>
            <a:endParaRPr lang="fr-FR" altLang="x-none" b="1">
              <a:solidFill>
                <a:srgbClr val="595959"/>
              </a:solidFill>
              <a:ea typeface="MS PGothic" charset="-128"/>
            </a:endParaRPr>
          </a:p>
          <a:p>
            <a:pPr marL="342900" indent="-342900">
              <a:spcBef>
                <a:spcPct val="25000"/>
              </a:spcBef>
              <a:buFont typeface="Wingdings 2" charset="2"/>
              <a:buNone/>
            </a:pPr>
            <a:r>
              <a:rPr lang="fr-FR" altLang="x-none" b="1">
                <a:solidFill>
                  <a:srgbClr val="595959"/>
                </a:solidFill>
                <a:ea typeface="MS PGothic" charset="-128"/>
              </a:rPr>
              <a:t>Loi de Hebb :</a:t>
            </a:r>
          </a:p>
          <a:p>
            <a:pPr marL="342900" indent="-342900">
              <a:spcBef>
                <a:spcPct val="25000"/>
              </a:spcBef>
              <a:buFont typeface="Wingdings 2" charset="2"/>
              <a:buNone/>
            </a:pPr>
            <a:r>
              <a:rPr lang="fr-FR" altLang="x-none">
                <a:solidFill>
                  <a:srgbClr val="595959"/>
                </a:solidFill>
                <a:ea typeface="MS PGothic" charset="-128"/>
              </a:rPr>
              <a:t>Lorsque deux unités neurones artificiels sont activés en même temps, le poids de leur connexion est augmenté ou diminué. </a:t>
            </a:r>
          </a:p>
          <a:p>
            <a:pPr marL="342900" indent="-342900">
              <a:spcBef>
                <a:spcPct val="25000"/>
              </a:spcBef>
              <a:buFont typeface="Wingdings 2" charset="2"/>
              <a:buNone/>
            </a:pPr>
            <a:r>
              <a:rPr lang="fr-FR" altLang="x-none">
                <a:solidFill>
                  <a:srgbClr val="595959"/>
                </a:solidFill>
                <a:ea typeface="MS PGothic" charset="-128"/>
              </a:rPr>
              <a:t>R est une constante positive qui représente la force d'apprentissage (</a:t>
            </a:r>
            <a:r>
              <a:rPr lang="fr-FR" altLang="x-none" b="1">
                <a:solidFill>
                  <a:srgbClr val="595959"/>
                </a:solidFill>
                <a:ea typeface="MS PGothic" charset="-128"/>
              </a:rPr>
              <a:t>learning rate</a:t>
            </a:r>
            <a:r>
              <a:rPr lang="fr-FR" altLang="x-none">
                <a:solidFill>
                  <a:srgbClr val="595959"/>
                </a:solidFill>
                <a:ea typeface="MS PGothic" charset="-128"/>
              </a:rPr>
              <a:t>).</a:t>
            </a:r>
          </a:p>
          <a:p>
            <a:pPr marL="342900" indent="-342900">
              <a:spcBef>
                <a:spcPct val="25000"/>
              </a:spcBef>
              <a:buFont typeface="Wingdings 2" charset="2"/>
              <a:buNone/>
            </a:pPr>
            <a:endParaRPr lang="fr-FR" altLang="x-none" sz="1400">
              <a:solidFill>
                <a:srgbClr val="595959"/>
              </a:solidFill>
              <a:ea typeface="MS PGothic" charset="-128"/>
            </a:endParaRPr>
          </a:p>
          <a:p>
            <a:pPr marL="342900" indent="-342900">
              <a:spcBef>
                <a:spcPct val="25000"/>
              </a:spcBef>
              <a:buFont typeface="Wingdings 2" charset="2"/>
              <a:buNone/>
            </a:pPr>
            <a:endParaRPr lang="fr-FR" altLang="x-none" sz="1400">
              <a:solidFill>
                <a:srgbClr val="595959"/>
              </a:solidFill>
              <a:ea typeface="MS PGothic" charset="-128"/>
            </a:endParaRPr>
          </a:p>
          <a:p>
            <a:pPr marL="342900" indent="-342900">
              <a:spcBef>
                <a:spcPct val="25000"/>
              </a:spcBef>
              <a:buFont typeface="Wingdings 2" charset="2"/>
              <a:buNone/>
            </a:pPr>
            <a:endParaRPr lang="fr-FR" altLang="x-none" sz="1400">
              <a:solidFill>
                <a:srgbClr val="595959"/>
              </a:solidFill>
              <a:ea typeface="MS PGothic" charset="-128"/>
            </a:endParaRPr>
          </a:p>
          <a:p>
            <a:pPr marL="342900" indent="-342900">
              <a:spcBef>
                <a:spcPct val="25000"/>
              </a:spcBef>
              <a:buFont typeface="Wingdings 2" charset="2"/>
              <a:buNone/>
            </a:pPr>
            <a:endParaRPr lang="fr-FR" altLang="x-none" sz="1400">
              <a:solidFill>
                <a:srgbClr val="595959"/>
              </a:solidFill>
              <a:ea typeface="MS PGothic" charset="-128"/>
            </a:endParaRPr>
          </a:p>
          <a:p>
            <a:pPr marL="342900" indent="-342900">
              <a:spcBef>
                <a:spcPct val="25000"/>
              </a:spcBef>
              <a:buFont typeface="Wingdings 2" charset="2"/>
              <a:buNone/>
            </a:pPr>
            <a:r>
              <a:rPr lang="fr-FR" altLang="x-none" sz="1100">
                <a:solidFill>
                  <a:srgbClr val="595959"/>
                </a:solidFill>
                <a:ea typeface="MS PGothic" charset="-128"/>
              </a:rPr>
              <a:t>	</a:t>
            </a:r>
            <a:endParaRPr lang="fr-FR" altLang="x-none" sz="1600">
              <a:solidFill>
                <a:srgbClr val="595959"/>
              </a:solidFill>
              <a:ea typeface="MS PGothic" charset="-128"/>
            </a:endParaRPr>
          </a:p>
          <a:p>
            <a:pPr marL="342900" indent="-342900">
              <a:spcBef>
                <a:spcPct val="25000"/>
              </a:spcBef>
              <a:buFont typeface="Wingdings 2" charset="2"/>
              <a:buNone/>
            </a:pPr>
            <a:r>
              <a:rPr lang="fr-FR" altLang="x-none" sz="1600">
                <a:solidFill>
                  <a:srgbClr val="595959"/>
                </a:solidFill>
                <a:ea typeface="MS PGothic" charset="-128"/>
              </a:rPr>
              <a:t>	  	</a:t>
            </a:r>
            <a:r>
              <a:rPr lang="fr-FR" altLang="x-none">
                <a:solidFill>
                  <a:srgbClr val="595959"/>
                </a:solidFill>
                <a:ea typeface="MS PGothic" charset="-128"/>
              </a:rPr>
              <a:t>  ai = -1		ai = 1</a:t>
            </a:r>
          </a:p>
          <a:p>
            <a:pPr marL="342900" indent="-342900">
              <a:spcBef>
                <a:spcPct val="25000"/>
              </a:spcBef>
              <a:buFont typeface="Wingdings 2" charset="2"/>
              <a:buNone/>
            </a:pPr>
            <a:r>
              <a:rPr lang="fr-FR" altLang="x-none">
                <a:solidFill>
                  <a:srgbClr val="595959"/>
                </a:solidFill>
                <a:ea typeface="MS PGothic" charset="-128"/>
              </a:rPr>
              <a:t>	aj = -1	 </a:t>
            </a:r>
            <a:r>
              <a:rPr lang="fr-FR" altLang="x-none">
                <a:solidFill>
                  <a:srgbClr val="595959"/>
                </a:solidFill>
                <a:ea typeface="MS PGothic" charset="-128"/>
                <a:sym typeface="Symbol" charset="2"/>
              </a:rPr>
              <a:t></a:t>
            </a:r>
            <a:r>
              <a:rPr lang="fr-FR" altLang="x-none">
                <a:solidFill>
                  <a:srgbClr val="595959"/>
                </a:solidFill>
                <a:ea typeface="MS PGothic" charset="-128"/>
              </a:rPr>
              <a:t>Wij = R		</a:t>
            </a:r>
            <a:r>
              <a:rPr lang="fr-FR" altLang="x-none">
                <a:solidFill>
                  <a:srgbClr val="595959"/>
                </a:solidFill>
                <a:ea typeface="MS PGothic" charset="-128"/>
                <a:sym typeface="Symbol" charset="2"/>
              </a:rPr>
              <a:t></a:t>
            </a:r>
            <a:r>
              <a:rPr lang="fr-FR" altLang="x-none">
                <a:solidFill>
                  <a:srgbClr val="595959"/>
                </a:solidFill>
                <a:ea typeface="MS PGothic" charset="-128"/>
              </a:rPr>
              <a:t>Wij = -R</a:t>
            </a:r>
          </a:p>
          <a:p>
            <a:pPr marL="342900" indent="-342900">
              <a:spcBef>
                <a:spcPct val="25000"/>
              </a:spcBef>
              <a:buFont typeface="Wingdings 2" charset="2"/>
              <a:buNone/>
            </a:pPr>
            <a:r>
              <a:rPr lang="fr-FR" altLang="x-none">
                <a:solidFill>
                  <a:srgbClr val="595959"/>
                </a:solidFill>
                <a:ea typeface="MS PGothic" charset="-128"/>
              </a:rPr>
              <a:t>	aj = 1	 </a:t>
            </a:r>
            <a:r>
              <a:rPr lang="fr-FR" altLang="x-none">
                <a:solidFill>
                  <a:srgbClr val="595959"/>
                </a:solidFill>
                <a:ea typeface="MS PGothic" charset="-128"/>
                <a:sym typeface="Symbol" charset="2"/>
              </a:rPr>
              <a:t></a:t>
            </a:r>
            <a:r>
              <a:rPr lang="fr-FR" altLang="x-none">
                <a:solidFill>
                  <a:srgbClr val="595959"/>
                </a:solidFill>
                <a:ea typeface="MS PGothic" charset="-128"/>
              </a:rPr>
              <a:t>Wij = -R		</a:t>
            </a:r>
            <a:r>
              <a:rPr lang="fr-FR" altLang="x-none">
                <a:solidFill>
                  <a:srgbClr val="595959"/>
                </a:solidFill>
                <a:ea typeface="MS PGothic" charset="-128"/>
                <a:sym typeface="Symbol" charset="2"/>
              </a:rPr>
              <a:t></a:t>
            </a:r>
            <a:r>
              <a:rPr lang="fr-FR" altLang="x-none">
                <a:solidFill>
                  <a:srgbClr val="595959"/>
                </a:solidFill>
                <a:ea typeface="MS PGothic" charset="-128"/>
              </a:rPr>
              <a:t>Wij = R</a:t>
            </a:r>
          </a:p>
        </p:txBody>
      </p:sp>
      <p:sp>
        <p:nvSpPr>
          <p:cNvPr id="8601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A0DAAB62-348B-574D-8DC7-8499D10AE041}" type="slidenum">
              <a:rPr lang="en-US" altLang="x-none" sz="800">
                <a:solidFill>
                  <a:srgbClr val="595959"/>
                </a:solidFill>
              </a:rPr>
              <a:pPr eaLnBrk="1" hangingPunct="1"/>
              <a:t>50</a:t>
            </a:fld>
            <a:endParaRPr lang="en-US" altLang="x-none" sz="800">
              <a:solidFill>
                <a:srgbClr val="595959"/>
              </a:solidFill>
            </a:endParaRPr>
          </a:p>
        </p:txBody>
      </p:sp>
      <p:sp>
        <p:nvSpPr>
          <p:cNvPr id="86019"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310AD2E1-FCFB-D84C-82FF-CBB0DB8A7E50}"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apprentissage(5/11)</a:t>
            </a:r>
          </a:p>
        </p:txBody>
      </p:sp>
      <p:graphicFrame>
        <p:nvGraphicFramePr>
          <p:cNvPr id="86021" name="Object 1038"/>
          <p:cNvGraphicFramePr>
            <a:graphicFrameLocks/>
          </p:cNvGraphicFramePr>
          <p:nvPr/>
        </p:nvGraphicFramePr>
        <p:xfrm>
          <a:off x="5724525" y="4071938"/>
          <a:ext cx="1762125" cy="444500"/>
        </p:xfrm>
        <a:graphic>
          <a:graphicData uri="http://schemas.openxmlformats.org/presentationml/2006/ole">
            <mc:AlternateContent xmlns:mc="http://schemas.openxmlformats.org/markup-compatibility/2006">
              <mc:Choice xmlns:v="urn:schemas-microsoft-com:vml" Requires="v">
                <p:oleObj name="Équation" r:id="rId3" imgW="800100" imgH="203200" progId="Equation.3">
                  <p:embed/>
                </p:oleObj>
              </mc:Choice>
              <mc:Fallback>
                <p:oleObj name="Équation" r:id="rId3" imgW="800100" imgH="203200" progId="Equation.3">
                  <p:embed/>
                  <p:pic>
                    <p:nvPicPr>
                      <p:cNvPr id="0" name="Object 10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4071938"/>
                        <a:ext cx="17621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6022" name="Group 35"/>
          <p:cNvGrpSpPr>
            <a:grpSpLocks/>
          </p:cNvGrpSpPr>
          <p:nvPr/>
        </p:nvGrpSpPr>
        <p:grpSpPr bwMode="auto">
          <a:xfrm>
            <a:off x="1041400" y="4006850"/>
            <a:ext cx="3163888" cy="685800"/>
            <a:chOff x="1632" y="1920"/>
            <a:chExt cx="1993" cy="432"/>
          </a:xfrm>
        </p:grpSpPr>
        <p:sp>
          <p:nvSpPr>
            <p:cNvPr id="15" name="Oval 11"/>
            <p:cNvSpPr>
              <a:spLocks noChangeAspect="1" noChangeArrowheads="1"/>
            </p:cNvSpPr>
            <p:nvPr/>
          </p:nvSpPr>
          <p:spPr bwMode="auto">
            <a:xfrm>
              <a:off x="1632"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dirty="0">
                  <a:ea typeface="MS PGothic" charset="0"/>
                  <a:cs typeface="MS PGothic" charset="0"/>
                </a:rPr>
                <a:t>i</a:t>
              </a:r>
            </a:p>
          </p:txBody>
        </p:sp>
        <p:sp>
          <p:nvSpPr>
            <p:cNvPr id="16" name="Oval 14"/>
            <p:cNvSpPr>
              <a:spLocks noChangeAspect="1" noChangeArrowheads="1"/>
            </p:cNvSpPr>
            <p:nvPr/>
          </p:nvSpPr>
          <p:spPr bwMode="auto">
            <a:xfrm>
              <a:off x="3264"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dirty="0">
                  <a:ea typeface="MS PGothic" charset="0"/>
                  <a:cs typeface="MS PGothic" charset="0"/>
                </a:rPr>
                <a:t>j</a:t>
              </a:r>
            </a:p>
          </p:txBody>
        </p:sp>
        <p:cxnSp>
          <p:nvCxnSpPr>
            <p:cNvPr id="17" name="AutoShape 29"/>
            <p:cNvCxnSpPr>
              <a:cxnSpLocks noChangeAspect="1" noChangeShapeType="1"/>
              <a:stCxn id="15" idx="6"/>
              <a:endCxn id="16" idx="2"/>
            </p:cNvCxnSpPr>
            <p:nvPr/>
          </p:nvCxnSpPr>
          <p:spPr bwMode="auto">
            <a:xfrm>
              <a:off x="1993" y="2101"/>
              <a:ext cx="1271" cy="0"/>
            </a:xfrm>
            <a:prstGeom prst="straightConnector1">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 Box 34"/>
            <p:cNvSpPr txBox="1">
              <a:spLocks noChangeArrowheads="1"/>
            </p:cNvSpPr>
            <p:nvPr/>
          </p:nvSpPr>
          <p:spPr bwMode="auto">
            <a:xfrm>
              <a:off x="2463" y="2064"/>
              <a:ext cx="369"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fr-FR">
                  <a:ea typeface="MS PGothic" charset="0"/>
                  <a:cs typeface="MS PGothic" charset="0"/>
                </a:rPr>
                <a:t>W</a:t>
              </a:r>
              <a:r>
                <a:rPr lang="fr-FR" baseline="-25000">
                  <a:ea typeface="MS PGothic" charset="0"/>
                  <a:cs typeface="MS PGothic" charset="0"/>
                </a:rPr>
                <a:t>ij</a:t>
              </a:r>
              <a:endParaRPr lang="fr-FR">
                <a:ea typeface="MS PGothic" charset="0"/>
                <a:cs typeface="MS PGothic"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a:solidFill>
                  <a:srgbClr val="595959"/>
                </a:solidFill>
                <a:ea typeface="MS PGothic" charset="-128"/>
              </a:rPr>
              <a:t>Règles d</a:t>
            </a:r>
            <a:r>
              <a:rPr lang="fr-FR" altLang="fr-FR" b="1">
                <a:solidFill>
                  <a:srgbClr val="595959"/>
                </a:solidFill>
                <a:ea typeface="MS PGothic" charset="-128"/>
              </a:rPr>
              <a:t>’</a:t>
            </a:r>
            <a:r>
              <a:rPr lang="fr-FR" altLang="x-none" b="1">
                <a:solidFill>
                  <a:srgbClr val="595959"/>
                </a:solidFill>
                <a:ea typeface="MS PGothic" charset="-128"/>
              </a:rPr>
              <a:t>apprentissage (3/8)</a:t>
            </a:r>
          </a:p>
          <a:p>
            <a:pPr marL="342900" indent="-342900">
              <a:spcBef>
                <a:spcPct val="25000"/>
              </a:spcBef>
              <a:buFont typeface="Wingdings 2" charset="2"/>
              <a:buNone/>
            </a:pPr>
            <a:endParaRPr lang="fr-FR" altLang="x-none" b="1">
              <a:solidFill>
                <a:srgbClr val="595959"/>
              </a:solidFill>
              <a:ea typeface="MS PGothic" charset="-128"/>
            </a:endParaRPr>
          </a:p>
          <a:p>
            <a:pPr marL="342900" indent="-342900">
              <a:spcBef>
                <a:spcPct val="25000"/>
              </a:spcBef>
              <a:buFont typeface="Wingdings 2" charset="2"/>
              <a:buNone/>
            </a:pPr>
            <a:r>
              <a:rPr lang="fr-FR" altLang="x-none" b="1">
                <a:solidFill>
                  <a:srgbClr val="595959"/>
                </a:solidFill>
                <a:ea typeface="MS PGothic" charset="-128"/>
              </a:rPr>
              <a:t>Loi de Hebb – Algorithme itératif</a:t>
            </a:r>
          </a:p>
          <a:p>
            <a:pPr marL="342900" indent="-342900">
              <a:spcBef>
                <a:spcPct val="0"/>
              </a:spcBef>
              <a:buFont typeface="Wingdings 2" charset="2"/>
              <a:buNone/>
            </a:pPr>
            <a:r>
              <a:rPr lang="fr-FR" altLang="x-none">
                <a:solidFill>
                  <a:srgbClr val="595959"/>
                </a:solidFill>
                <a:ea typeface="MS PGothic" charset="-128"/>
              </a:rPr>
              <a:t> </a:t>
            </a:r>
          </a:p>
          <a:p>
            <a:pPr marL="342900" indent="-342900">
              <a:spcBef>
                <a:spcPct val="0"/>
              </a:spcBef>
              <a:buFont typeface="Wingdings 2" charset="2"/>
              <a:buNone/>
            </a:pPr>
            <a:r>
              <a:rPr lang="fr-FR" altLang="x-none">
                <a:solidFill>
                  <a:srgbClr val="595959"/>
                </a:solidFill>
                <a:ea typeface="MS PGothic" charset="-128"/>
              </a:rPr>
              <a:t>	R est une constante positive.</a:t>
            </a:r>
            <a:br>
              <a:rPr lang="fr-FR" altLang="x-none">
                <a:solidFill>
                  <a:srgbClr val="595959"/>
                </a:solidFill>
                <a:ea typeface="MS PGothic" charset="-128"/>
              </a:rPr>
            </a:br>
            <a:r>
              <a:rPr lang="fr-FR" altLang="x-none">
                <a:solidFill>
                  <a:srgbClr val="595959"/>
                </a:solidFill>
                <a:ea typeface="MS PGothic" charset="-128"/>
              </a:rPr>
              <a:t> 	Initialiser aléatoirement les coefficients wij </a:t>
            </a:r>
          </a:p>
          <a:p>
            <a:pPr marL="342900" indent="-342900">
              <a:spcBef>
                <a:spcPct val="0"/>
              </a:spcBef>
              <a:buFont typeface="Wingdings 2" charset="2"/>
              <a:buNone/>
            </a:pPr>
            <a:r>
              <a:rPr lang="fr-FR" altLang="x-none">
                <a:solidFill>
                  <a:srgbClr val="595959"/>
                </a:solidFill>
                <a:ea typeface="MS PGothic" charset="-128"/>
              </a:rPr>
              <a:t>	 Répéter </a:t>
            </a:r>
          </a:p>
          <a:p>
            <a:pPr marL="342900" indent="-342900">
              <a:spcBef>
                <a:spcPct val="0"/>
              </a:spcBef>
              <a:buFont typeface="Wingdings 2" charset="2"/>
              <a:buNone/>
            </a:pPr>
            <a:r>
              <a:rPr lang="fr-FR" altLang="x-none">
                <a:solidFill>
                  <a:srgbClr val="595959"/>
                </a:solidFill>
                <a:ea typeface="MS PGothic" charset="-128"/>
              </a:rPr>
              <a:t>		Prendre un exemple (</a:t>
            </a:r>
            <a:r>
              <a:rPr lang="fr-FR" altLang="x-none" i="1">
                <a:solidFill>
                  <a:srgbClr val="595959"/>
                </a:solidFill>
                <a:ea typeface="MS PGothic" charset="-128"/>
              </a:rPr>
              <a:t>e, c</a:t>
            </a:r>
            <a:r>
              <a:rPr lang="fr-FR" altLang="x-none">
                <a:solidFill>
                  <a:srgbClr val="595959"/>
                </a:solidFill>
                <a:ea typeface="MS PGothic" charset="-128"/>
              </a:rPr>
              <a:t>) dans la base d</a:t>
            </a:r>
            <a:r>
              <a:rPr lang="fr-FR" altLang="fr-FR">
                <a:solidFill>
                  <a:srgbClr val="595959"/>
                </a:solidFill>
                <a:ea typeface="MS PGothic" charset="-128"/>
              </a:rPr>
              <a:t>’</a:t>
            </a:r>
            <a:r>
              <a:rPr lang="fr-FR" altLang="x-none">
                <a:solidFill>
                  <a:srgbClr val="595959"/>
                </a:solidFill>
                <a:ea typeface="MS PGothic" charset="-128"/>
              </a:rPr>
              <a:t>apprentissage</a:t>
            </a:r>
          </a:p>
          <a:p>
            <a:pPr marL="342900" indent="-342900">
              <a:spcBef>
                <a:spcPct val="0"/>
              </a:spcBef>
              <a:buFont typeface="Wingdings 2" charset="2"/>
              <a:buNone/>
            </a:pPr>
            <a:r>
              <a:rPr lang="fr-FR" altLang="x-none">
                <a:solidFill>
                  <a:srgbClr val="595959"/>
                </a:solidFill>
                <a:ea typeface="MS PGothic" charset="-128"/>
              </a:rPr>
              <a:t> 		Calculer la sortie </a:t>
            </a:r>
            <a:r>
              <a:rPr lang="fr-FR" altLang="x-none" i="1">
                <a:solidFill>
                  <a:srgbClr val="595959"/>
                </a:solidFill>
                <a:ea typeface="MS PGothic" charset="-128"/>
              </a:rPr>
              <a:t>o</a:t>
            </a:r>
            <a:r>
              <a:rPr lang="fr-FR" altLang="x-none">
                <a:solidFill>
                  <a:srgbClr val="595959"/>
                </a:solidFill>
                <a:ea typeface="MS PGothic" charset="-128"/>
              </a:rPr>
              <a:t> du réseau pour l </a:t>
            </a:r>
            <a:r>
              <a:rPr lang="fr-FR" altLang="fr-FR">
                <a:solidFill>
                  <a:srgbClr val="595959"/>
                </a:solidFill>
                <a:ea typeface="MS PGothic" charset="-128"/>
              </a:rPr>
              <a:t>’</a:t>
            </a:r>
            <a:r>
              <a:rPr lang="fr-FR" altLang="ja-JP">
                <a:solidFill>
                  <a:srgbClr val="595959"/>
                </a:solidFill>
                <a:ea typeface="MS PGothic" charset="-128"/>
              </a:rPr>
              <a:t>entrée e </a:t>
            </a:r>
          </a:p>
          <a:p>
            <a:pPr marL="342900" indent="-342900">
              <a:spcBef>
                <a:spcPct val="0"/>
              </a:spcBef>
              <a:buFont typeface="Wingdings 2" charset="2"/>
              <a:buNone/>
            </a:pPr>
            <a:r>
              <a:rPr lang="fr-FR" altLang="x-none">
                <a:solidFill>
                  <a:srgbClr val="595959"/>
                </a:solidFill>
                <a:ea typeface="MS PGothic" charset="-128"/>
              </a:rPr>
              <a:t>		Si </a:t>
            </a:r>
            <a:r>
              <a:rPr lang="fr-FR" altLang="x-none" i="1">
                <a:solidFill>
                  <a:srgbClr val="595959"/>
                </a:solidFill>
                <a:ea typeface="MS PGothic" charset="-128"/>
              </a:rPr>
              <a:t>c</a:t>
            </a:r>
            <a:r>
              <a:rPr lang="fr-FR" altLang="x-none">
                <a:solidFill>
                  <a:srgbClr val="595959"/>
                </a:solidFill>
                <a:ea typeface="MS PGothic" charset="-128"/>
              </a:rPr>
              <a:t> ≠ </a:t>
            </a:r>
            <a:r>
              <a:rPr lang="fr-FR" altLang="x-none" i="1">
                <a:solidFill>
                  <a:srgbClr val="595959"/>
                </a:solidFill>
                <a:ea typeface="MS PGothic" charset="-128"/>
              </a:rPr>
              <a:t>o</a:t>
            </a:r>
            <a:r>
              <a:rPr lang="fr-FR" altLang="x-none">
                <a:solidFill>
                  <a:srgbClr val="595959"/>
                </a:solidFill>
                <a:ea typeface="MS PGothic" charset="-128"/>
              </a:rPr>
              <a:t> </a:t>
            </a:r>
          </a:p>
          <a:p>
            <a:pPr marL="342900" indent="-342900">
              <a:spcBef>
                <a:spcPct val="0"/>
              </a:spcBef>
              <a:buFont typeface="Wingdings 2" charset="2"/>
              <a:buNone/>
            </a:pPr>
            <a:r>
              <a:rPr lang="fr-FR" altLang="x-none">
                <a:solidFill>
                  <a:srgbClr val="595959"/>
                </a:solidFill>
                <a:ea typeface="MS PGothic" charset="-128"/>
              </a:rPr>
              <a:t>			Modification des poids wij </a:t>
            </a:r>
          </a:p>
          <a:p>
            <a:pPr marL="342900" indent="-342900">
              <a:spcBef>
                <a:spcPct val="0"/>
              </a:spcBef>
              <a:buFont typeface="Wingdings 2" charset="2"/>
              <a:buNone/>
            </a:pPr>
            <a:r>
              <a:rPr lang="fr-FR" altLang="x-none">
                <a:solidFill>
                  <a:srgbClr val="595959"/>
                </a:solidFill>
                <a:ea typeface="MS PGothic" charset="-128"/>
              </a:rPr>
              <a:t>			wij = wij + R ∗ (ai ∗ aj) </a:t>
            </a:r>
          </a:p>
          <a:p>
            <a:pPr marL="342900" indent="-342900">
              <a:spcBef>
                <a:spcPct val="0"/>
              </a:spcBef>
              <a:buFont typeface="Wingdings 2" charset="2"/>
              <a:buNone/>
            </a:pPr>
            <a:r>
              <a:rPr lang="fr-FR" altLang="x-none">
                <a:solidFill>
                  <a:srgbClr val="595959"/>
                </a:solidFill>
                <a:ea typeface="MS PGothic" charset="-128"/>
              </a:rPr>
              <a:t>		Fin Si 	</a:t>
            </a:r>
          </a:p>
          <a:p>
            <a:pPr marL="342900" indent="-342900">
              <a:spcBef>
                <a:spcPct val="0"/>
              </a:spcBef>
              <a:buFont typeface="Wingdings 2" charset="2"/>
              <a:buNone/>
            </a:pPr>
            <a:r>
              <a:rPr lang="fr-FR" altLang="x-none">
                <a:solidFill>
                  <a:srgbClr val="595959"/>
                </a:solidFill>
                <a:ea typeface="MS PGothic" charset="-128"/>
              </a:rPr>
              <a:t>	Fin Répéter </a:t>
            </a:r>
          </a:p>
          <a:p>
            <a:pPr marL="342900" indent="-342900">
              <a:spcBef>
                <a:spcPct val="25000"/>
              </a:spcBef>
              <a:buFont typeface="Wingdings 2" charset="2"/>
              <a:buNone/>
            </a:pPr>
            <a:endParaRPr lang="fr-FR" altLang="x-none" b="1">
              <a:solidFill>
                <a:srgbClr val="595959"/>
              </a:solidFill>
              <a:ea typeface="MS PGothic" charset="-128"/>
            </a:endParaRPr>
          </a:p>
        </p:txBody>
      </p:sp>
      <p:sp>
        <p:nvSpPr>
          <p:cNvPr id="8806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20F602E-6531-2F42-859D-F47724E71D43}" type="slidenum">
              <a:rPr lang="en-US" altLang="x-none" sz="800">
                <a:solidFill>
                  <a:srgbClr val="595959"/>
                </a:solidFill>
              </a:rPr>
              <a:pPr eaLnBrk="1" hangingPunct="1"/>
              <a:t>51</a:t>
            </a:fld>
            <a:endParaRPr lang="en-US" altLang="x-none" sz="800">
              <a:solidFill>
                <a:srgbClr val="595959"/>
              </a:solidFill>
            </a:endParaRPr>
          </a:p>
        </p:txBody>
      </p:sp>
      <p:sp>
        <p:nvSpPr>
          <p:cNvPr id="8806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06CCAABC-EA6F-8547-9A70-27B87ACA8953}"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apprentissage(6/11)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dirty="0">
                <a:solidFill>
                  <a:srgbClr val="595959"/>
                </a:solidFill>
                <a:ea typeface="MS PGothic" charset="-128"/>
              </a:rPr>
              <a:t>Règles d</a:t>
            </a:r>
            <a:r>
              <a:rPr lang="fr-FR" altLang="fr-FR" b="1" dirty="0">
                <a:solidFill>
                  <a:srgbClr val="595959"/>
                </a:solidFill>
                <a:ea typeface="MS PGothic" charset="-128"/>
              </a:rPr>
              <a:t>’</a:t>
            </a:r>
            <a:r>
              <a:rPr lang="fr-FR" altLang="x-none" b="1" dirty="0">
                <a:solidFill>
                  <a:srgbClr val="595959"/>
                </a:solidFill>
                <a:ea typeface="MS PGothic" charset="-128"/>
              </a:rPr>
              <a:t>apprentissage (4/8)</a:t>
            </a:r>
          </a:p>
          <a:p>
            <a:pPr marL="342900" indent="-342900">
              <a:spcBef>
                <a:spcPct val="25000"/>
              </a:spcBef>
              <a:buFont typeface="Wingdings 2" charset="2"/>
              <a:buNone/>
            </a:pPr>
            <a:endParaRPr lang="fr-FR" altLang="x-none" b="1" dirty="0">
              <a:solidFill>
                <a:srgbClr val="595959"/>
              </a:solidFill>
              <a:ea typeface="MS PGothic" charset="-128"/>
            </a:endParaRPr>
          </a:p>
          <a:p>
            <a:pPr marL="342900" indent="-342900">
              <a:spcBef>
                <a:spcPct val="25000"/>
              </a:spcBef>
              <a:buFont typeface="Wingdings 2" charset="2"/>
              <a:buNone/>
            </a:pPr>
            <a:r>
              <a:rPr lang="fr-FR" altLang="x-none" b="1" dirty="0">
                <a:solidFill>
                  <a:srgbClr val="595959"/>
                </a:solidFill>
                <a:ea typeface="MS PGothic" charset="-128"/>
              </a:rPr>
              <a:t>Loi de </a:t>
            </a:r>
            <a:r>
              <a:rPr lang="fr-FR" altLang="x-none" b="1" dirty="0" err="1">
                <a:solidFill>
                  <a:srgbClr val="595959"/>
                </a:solidFill>
                <a:ea typeface="MS PGothic" charset="-128"/>
              </a:rPr>
              <a:t>Hebb</a:t>
            </a:r>
            <a:r>
              <a:rPr lang="fr-FR" altLang="x-none" b="1" dirty="0">
                <a:solidFill>
                  <a:srgbClr val="595959"/>
                </a:solidFill>
                <a:ea typeface="MS PGothic" charset="-128"/>
              </a:rPr>
              <a:t> – Application: Mémoire associative</a:t>
            </a:r>
          </a:p>
          <a:p>
            <a:pPr marL="342900" indent="-342900" algn="just">
              <a:spcBef>
                <a:spcPct val="0"/>
              </a:spcBef>
              <a:buFont typeface="Wingdings 2" charset="2"/>
              <a:buNone/>
            </a:pPr>
            <a:r>
              <a:rPr lang="fr-FR" altLang="x-none" dirty="0">
                <a:solidFill>
                  <a:srgbClr val="595959"/>
                </a:solidFill>
                <a:ea typeface="MS PGothic" charset="-128"/>
              </a:rPr>
              <a:t>S</a:t>
            </a:r>
            <a:r>
              <a:rPr lang="fr-SN" altLang="x-none" dirty="0" err="1">
                <a:solidFill>
                  <a:srgbClr val="595959"/>
                </a:solidFill>
                <a:ea typeface="MS PGothic" charset="-128"/>
              </a:rPr>
              <a:t>oit</a:t>
            </a:r>
            <a:r>
              <a:rPr lang="fr-SN" altLang="x-none" dirty="0">
                <a:solidFill>
                  <a:srgbClr val="595959"/>
                </a:solidFill>
                <a:ea typeface="MS PGothic" charset="-128"/>
              </a:rPr>
              <a:t> un réseau de neurones comportant </a:t>
            </a:r>
            <a:r>
              <a:rPr lang="fr-SN" altLang="x-none" b="1" dirty="0">
                <a:solidFill>
                  <a:srgbClr val="595959"/>
                </a:solidFill>
                <a:ea typeface="MS PGothic" charset="-128"/>
              </a:rPr>
              <a:t>p entrées (Xi ∈ [1, p])</a:t>
            </a:r>
            <a:r>
              <a:rPr lang="fr-SN" altLang="x-none" dirty="0">
                <a:solidFill>
                  <a:srgbClr val="595959"/>
                </a:solidFill>
                <a:ea typeface="MS PGothic" charset="-128"/>
              </a:rPr>
              <a:t> entièrement connectées à </a:t>
            </a:r>
            <a:r>
              <a:rPr lang="fr-SN" altLang="x-none" b="1" i="1" dirty="0">
                <a:solidFill>
                  <a:srgbClr val="595959"/>
                </a:solidFill>
                <a:ea typeface="MS PGothic" charset="-128"/>
              </a:rPr>
              <a:t>n</a:t>
            </a:r>
            <a:r>
              <a:rPr lang="fr-SN" altLang="x-none" b="1" dirty="0">
                <a:solidFill>
                  <a:srgbClr val="595959"/>
                </a:solidFill>
                <a:ea typeface="MS PGothic" charset="-128"/>
              </a:rPr>
              <a:t> sorties (</a:t>
            </a:r>
            <a:r>
              <a:rPr lang="fr-SN" altLang="x-none" b="1" i="1" dirty="0" err="1">
                <a:solidFill>
                  <a:srgbClr val="595959"/>
                </a:solidFill>
                <a:ea typeface="MS PGothic" charset="-128"/>
              </a:rPr>
              <a:t>Yk</a:t>
            </a:r>
            <a:r>
              <a:rPr lang="fr-SN" altLang="x-none" b="1" dirty="0">
                <a:solidFill>
                  <a:srgbClr val="595959"/>
                </a:solidFill>
                <a:ea typeface="MS PGothic" charset="-128"/>
              </a:rPr>
              <a:t> ∈ [1, n])</a:t>
            </a:r>
            <a:r>
              <a:rPr lang="fr-SN" altLang="x-none" dirty="0">
                <a:solidFill>
                  <a:srgbClr val="595959"/>
                </a:solidFill>
                <a:ea typeface="MS PGothic" charset="-128"/>
              </a:rPr>
              <a:t> </a:t>
            </a:r>
          </a:p>
          <a:p>
            <a:pPr marL="342900" indent="-342900" algn="just">
              <a:spcBef>
                <a:spcPct val="0"/>
              </a:spcBef>
              <a:buFont typeface="Wingdings 2" charset="2"/>
              <a:buNone/>
            </a:pPr>
            <a:r>
              <a:rPr lang="fr-SN" altLang="x-none" b="1" dirty="0">
                <a:solidFill>
                  <a:srgbClr val="595959"/>
                </a:solidFill>
                <a:ea typeface="MS PGothic" charset="-128"/>
              </a:rPr>
              <a:t>Pas de couches cachées</a:t>
            </a:r>
          </a:p>
          <a:p>
            <a:pPr marL="342900" indent="-342900" algn="just">
              <a:spcBef>
                <a:spcPct val="0"/>
              </a:spcBef>
              <a:buFont typeface="Wingdings 2" charset="2"/>
              <a:buNone/>
            </a:pPr>
            <a:r>
              <a:rPr lang="fr-SN" altLang="x-none" dirty="0">
                <a:solidFill>
                  <a:srgbClr val="595959"/>
                </a:solidFill>
                <a:ea typeface="MS PGothic" charset="-128"/>
              </a:rPr>
              <a:t>Pour </a:t>
            </a:r>
            <a:r>
              <a:rPr lang="fr-SN" altLang="x-none" dirty="0" err="1">
                <a:solidFill>
                  <a:srgbClr val="595959"/>
                </a:solidFill>
                <a:ea typeface="MS PGothic" charset="-128"/>
              </a:rPr>
              <a:t>simpliﬁer</a:t>
            </a:r>
            <a:r>
              <a:rPr lang="fr-SN" altLang="x-none" dirty="0">
                <a:solidFill>
                  <a:srgbClr val="595959"/>
                </a:solidFill>
                <a:ea typeface="MS PGothic" charset="-128"/>
              </a:rPr>
              <a:t> la notation, on utilise une représentation matricielle définie par la figure suivante: </a:t>
            </a:r>
          </a:p>
          <a:p>
            <a:pPr marL="342900" indent="-342900">
              <a:spcBef>
                <a:spcPts val="600"/>
              </a:spcBef>
              <a:buFont typeface="Wingdings 2" charset="2"/>
              <a:buNone/>
            </a:pPr>
            <a:endParaRPr lang="fr-SN" altLang="x-none" dirty="0">
              <a:solidFill>
                <a:srgbClr val="595959"/>
              </a:solidFill>
              <a:ea typeface="MS PGothic" charset="-128"/>
            </a:endParaRPr>
          </a:p>
          <a:p>
            <a:pPr marL="342900" indent="-342900">
              <a:spcBef>
                <a:spcPct val="25000"/>
              </a:spcBef>
              <a:buFont typeface="Wingdings 2" charset="2"/>
              <a:buNone/>
            </a:pPr>
            <a:endParaRPr lang="fr-FR" altLang="x-none" b="1" dirty="0">
              <a:solidFill>
                <a:srgbClr val="595959"/>
              </a:solidFill>
              <a:ea typeface="MS PGothic" charset="-128"/>
            </a:endParaRPr>
          </a:p>
        </p:txBody>
      </p:sp>
      <p:sp>
        <p:nvSpPr>
          <p:cNvPr id="9011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B7EF791-A4C5-3E4E-BE2D-B07E22FAB53B}" type="slidenum">
              <a:rPr lang="en-US" altLang="x-none" sz="800">
                <a:solidFill>
                  <a:srgbClr val="595959"/>
                </a:solidFill>
              </a:rPr>
              <a:pPr eaLnBrk="1" hangingPunct="1"/>
              <a:t>52</a:t>
            </a:fld>
            <a:endParaRPr lang="en-US" altLang="x-none" sz="800">
              <a:solidFill>
                <a:srgbClr val="595959"/>
              </a:solidFill>
            </a:endParaRPr>
          </a:p>
        </p:txBody>
      </p:sp>
      <p:sp>
        <p:nvSpPr>
          <p:cNvPr id="9011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F1AC0208-1979-3149-AFAA-E8CA6252C7B5}"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apprentissage(7/11)</a:t>
            </a:r>
          </a:p>
        </p:txBody>
      </p:sp>
      <p:pic>
        <p:nvPicPr>
          <p:cNvPr id="901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7461" y="3871034"/>
            <a:ext cx="7492889" cy="267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dirty="0">
                <a:solidFill>
                  <a:srgbClr val="595959"/>
                </a:solidFill>
                <a:ea typeface="MS PGothic" charset="-128"/>
              </a:rPr>
              <a:t>Règles d</a:t>
            </a:r>
            <a:r>
              <a:rPr lang="fr-FR" altLang="fr-FR" b="1" dirty="0">
                <a:solidFill>
                  <a:srgbClr val="595959"/>
                </a:solidFill>
                <a:ea typeface="MS PGothic" charset="-128"/>
              </a:rPr>
              <a:t>’</a:t>
            </a:r>
            <a:r>
              <a:rPr lang="fr-FR" altLang="x-none" b="1" dirty="0">
                <a:solidFill>
                  <a:srgbClr val="595959"/>
                </a:solidFill>
                <a:ea typeface="MS PGothic" charset="-128"/>
              </a:rPr>
              <a:t>apprentissage (5/8)</a:t>
            </a:r>
          </a:p>
          <a:p>
            <a:pPr marL="342900" indent="-342900">
              <a:spcBef>
                <a:spcPct val="25000"/>
              </a:spcBef>
              <a:buFont typeface="Wingdings 2" charset="2"/>
              <a:buNone/>
            </a:pPr>
            <a:endParaRPr lang="fr-FR" altLang="x-none" b="1" dirty="0">
              <a:solidFill>
                <a:srgbClr val="595959"/>
              </a:solidFill>
              <a:ea typeface="MS PGothic" charset="-128"/>
            </a:endParaRPr>
          </a:p>
          <a:p>
            <a:pPr marL="342900" indent="-342900">
              <a:spcBef>
                <a:spcPct val="25000"/>
              </a:spcBef>
              <a:buFont typeface="Wingdings 2" charset="2"/>
              <a:buNone/>
            </a:pPr>
            <a:r>
              <a:rPr lang="fr-FR" altLang="x-none" b="1" dirty="0">
                <a:solidFill>
                  <a:srgbClr val="595959"/>
                </a:solidFill>
                <a:ea typeface="MS PGothic" charset="-128"/>
              </a:rPr>
              <a:t>Loi de </a:t>
            </a:r>
            <a:r>
              <a:rPr lang="fr-FR" altLang="x-none" b="1" dirty="0" err="1">
                <a:solidFill>
                  <a:srgbClr val="595959"/>
                </a:solidFill>
                <a:ea typeface="MS PGothic" charset="-128"/>
              </a:rPr>
              <a:t>Hebb</a:t>
            </a:r>
            <a:r>
              <a:rPr lang="fr-FR" altLang="x-none" b="1" dirty="0">
                <a:solidFill>
                  <a:srgbClr val="595959"/>
                </a:solidFill>
                <a:ea typeface="MS PGothic" charset="-128"/>
              </a:rPr>
              <a:t> – Application: Mémoire associative (bis)</a:t>
            </a:r>
          </a:p>
          <a:p>
            <a:pPr marL="342900" indent="-342900" algn="just">
              <a:spcBef>
                <a:spcPts val="600"/>
              </a:spcBef>
              <a:buFont typeface="Wingdings 2" charset="2"/>
              <a:buNone/>
            </a:pPr>
            <a:r>
              <a:rPr lang="fr-SN" altLang="x-none" dirty="0">
                <a:solidFill>
                  <a:srgbClr val="595959"/>
                </a:solidFill>
                <a:ea typeface="MS PGothic" charset="-128"/>
              </a:rPr>
              <a:t>L</a:t>
            </a:r>
            <a:r>
              <a:rPr lang="fr-SN" altLang="fr-FR" dirty="0">
                <a:solidFill>
                  <a:srgbClr val="595959"/>
                </a:solidFill>
                <a:ea typeface="MS PGothic" charset="-128"/>
              </a:rPr>
              <a:t>’</a:t>
            </a:r>
            <a:r>
              <a:rPr lang="fr-SN" altLang="x-none" dirty="0">
                <a:solidFill>
                  <a:srgbClr val="595959"/>
                </a:solidFill>
                <a:ea typeface="MS PGothic" charset="-128"/>
              </a:rPr>
              <a:t>apprentissage va permettre de retenir une association entre un vecteur     et un autre    . </a:t>
            </a:r>
          </a:p>
          <a:p>
            <a:pPr marL="342900" indent="-342900" algn="just">
              <a:spcBef>
                <a:spcPct val="0"/>
              </a:spcBef>
              <a:buFont typeface="Wingdings 2" charset="2"/>
              <a:buNone/>
            </a:pPr>
            <a:r>
              <a:rPr lang="fr-SN" altLang="x-none" dirty="0">
                <a:solidFill>
                  <a:srgbClr val="595959"/>
                </a:solidFill>
                <a:ea typeface="MS PGothic" charset="-128"/>
              </a:rPr>
              <a:t>A chaque </a:t>
            </a:r>
            <a:r>
              <a:rPr lang="fr-SN" altLang="x-none" dirty="0" err="1">
                <a:solidFill>
                  <a:srgbClr val="595959"/>
                </a:solidFill>
                <a:ea typeface="MS PGothic" charset="-128"/>
              </a:rPr>
              <a:t>assocation</a:t>
            </a:r>
            <a:r>
              <a:rPr lang="fr-SN" altLang="x-none" dirty="0">
                <a:solidFill>
                  <a:srgbClr val="595959"/>
                </a:solidFill>
                <a:ea typeface="MS PGothic" charset="-128"/>
              </a:rPr>
              <a:t>, on modifie les poids avec la règle de </a:t>
            </a:r>
            <a:r>
              <a:rPr lang="fr-SN" altLang="x-none" dirty="0" err="1">
                <a:solidFill>
                  <a:srgbClr val="595959"/>
                </a:solidFill>
                <a:ea typeface="MS PGothic" charset="-128"/>
              </a:rPr>
              <a:t>Hebb</a:t>
            </a:r>
            <a:r>
              <a:rPr lang="fr-SN" altLang="x-none" dirty="0">
                <a:solidFill>
                  <a:srgbClr val="595959"/>
                </a:solidFill>
                <a:ea typeface="MS PGothic" charset="-128"/>
              </a:rPr>
              <a:t> (</a:t>
            </a:r>
            <a:r>
              <a:rPr lang="fr-SN" altLang="x-none" i="1" dirty="0">
                <a:solidFill>
                  <a:srgbClr val="595959"/>
                </a:solidFill>
                <a:ea typeface="MS PGothic" charset="-128"/>
              </a:rPr>
              <a:t>R=</a:t>
            </a:r>
            <a:r>
              <a:rPr lang="fr-SN" altLang="x-none" dirty="0">
                <a:solidFill>
                  <a:srgbClr val="595959"/>
                </a:solidFill>
                <a:ea typeface="MS PGothic" charset="-128"/>
              </a:rPr>
              <a:t>1) </a:t>
            </a:r>
          </a:p>
          <a:p>
            <a:pPr marL="342900" indent="-342900">
              <a:spcBef>
                <a:spcPct val="25000"/>
              </a:spcBef>
              <a:buFont typeface="Wingdings 2" charset="2"/>
              <a:buNone/>
            </a:pPr>
            <a:endParaRPr lang="fr-FR" altLang="x-none" b="1" dirty="0">
              <a:solidFill>
                <a:srgbClr val="595959"/>
              </a:solidFill>
              <a:ea typeface="MS PGothic" charset="-128"/>
            </a:endParaRPr>
          </a:p>
          <a:p>
            <a:pPr marL="342900" indent="-342900">
              <a:spcBef>
                <a:spcPct val="25000"/>
              </a:spcBef>
              <a:buFont typeface="Wingdings 2" charset="2"/>
              <a:buNone/>
            </a:pPr>
            <a:endParaRPr lang="fr-FR" altLang="x-none" b="1" dirty="0">
              <a:solidFill>
                <a:srgbClr val="595959"/>
              </a:solidFill>
              <a:ea typeface="MS PGothic" charset="-128"/>
            </a:endParaRPr>
          </a:p>
          <a:p>
            <a:pPr marL="342900" indent="-342900">
              <a:spcBef>
                <a:spcPct val="25000"/>
              </a:spcBef>
              <a:buFont typeface="Wingdings 2" charset="2"/>
              <a:buNone/>
            </a:pPr>
            <a:r>
              <a:rPr lang="fr-FR" altLang="x-none" dirty="0">
                <a:solidFill>
                  <a:srgbClr val="595959"/>
                </a:solidFill>
                <a:ea typeface="MS PGothic" charset="-128"/>
              </a:rPr>
              <a:t>Après tous les exemples les poids peuvent être écrits sous la forme:</a:t>
            </a:r>
          </a:p>
          <a:p>
            <a:pPr marL="342900" indent="-342900">
              <a:spcBef>
                <a:spcPct val="25000"/>
              </a:spcBef>
              <a:buFont typeface="Wingdings 2" charset="2"/>
              <a:buNone/>
            </a:pPr>
            <a:endParaRPr lang="fr-FR" altLang="x-none" dirty="0">
              <a:solidFill>
                <a:srgbClr val="595959"/>
              </a:solidFill>
              <a:ea typeface="MS PGothic" charset="-128"/>
            </a:endParaRPr>
          </a:p>
          <a:p>
            <a:pPr marL="342900" indent="-342900">
              <a:spcBef>
                <a:spcPct val="25000"/>
              </a:spcBef>
              <a:buFont typeface="Wingdings 2" charset="2"/>
              <a:buNone/>
            </a:pPr>
            <a:endParaRPr lang="fr-FR" altLang="x-none" dirty="0">
              <a:solidFill>
                <a:srgbClr val="595959"/>
              </a:solidFill>
              <a:ea typeface="MS PGothic" charset="-128"/>
            </a:endParaRPr>
          </a:p>
          <a:p>
            <a:pPr marL="342900" indent="-342900">
              <a:spcBef>
                <a:spcPct val="25000"/>
              </a:spcBef>
              <a:buFont typeface="Wingdings 2" charset="2"/>
              <a:buNone/>
            </a:pPr>
            <a:endParaRPr lang="fr-FR" altLang="x-none" dirty="0">
              <a:solidFill>
                <a:srgbClr val="595959"/>
              </a:solidFill>
              <a:ea typeface="MS PGothic" charset="-128"/>
            </a:endParaRPr>
          </a:p>
          <a:p>
            <a:pPr marL="342900" indent="-342900">
              <a:spcBef>
                <a:spcPct val="25000"/>
              </a:spcBef>
              <a:buFont typeface="Wingdings 2" charset="2"/>
              <a:buNone/>
            </a:pPr>
            <a:r>
              <a:rPr lang="fr-FR" altLang="x-none" dirty="0">
                <a:solidFill>
                  <a:srgbClr val="595959"/>
                </a:solidFill>
                <a:ea typeface="MS PGothic" charset="-128"/>
              </a:rPr>
              <a:t>Les associations sont alors distribuées sur la matrice </a:t>
            </a:r>
            <a:r>
              <a:rPr lang="fr-FR" altLang="x-none" b="1" dirty="0">
                <a:solidFill>
                  <a:srgbClr val="595959"/>
                </a:solidFill>
                <a:ea typeface="MS PGothic" charset="-128"/>
              </a:rPr>
              <a:t>W</a:t>
            </a:r>
          </a:p>
        </p:txBody>
      </p:sp>
      <p:sp>
        <p:nvSpPr>
          <p:cNvPr id="9216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A872B6A-6828-A948-85FF-50A6F90BF2F6}" type="slidenum">
              <a:rPr lang="en-US" altLang="x-none" sz="800">
                <a:solidFill>
                  <a:srgbClr val="595959"/>
                </a:solidFill>
              </a:rPr>
              <a:pPr eaLnBrk="1" hangingPunct="1"/>
              <a:t>53</a:t>
            </a:fld>
            <a:endParaRPr lang="en-US" altLang="x-none" sz="800">
              <a:solidFill>
                <a:srgbClr val="595959"/>
              </a:solidFill>
            </a:endParaRPr>
          </a:p>
        </p:txBody>
      </p:sp>
      <p:sp>
        <p:nvSpPr>
          <p:cNvPr id="9216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0896A1FE-7617-894E-A0FB-E04DB03219A5}"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apprentissage(8/11)</a:t>
            </a:r>
          </a:p>
        </p:txBody>
      </p:sp>
      <p:pic>
        <p:nvPicPr>
          <p:cNvPr id="92165" name="Picture 2"/>
          <p:cNvPicPr>
            <a:picLocks noChangeAspect="1"/>
          </p:cNvPicPr>
          <p:nvPr/>
        </p:nvPicPr>
        <p:blipFill>
          <a:blip r:embed="rId3">
            <a:extLst>
              <a:ext uri="{28A0092B-C50C-407E-A947-70E740481C1C}">
                <a14:useLocalDpi xmlns:a14="http://schemas.microsoft.com/office/drawing/2010/main" val="0"/>
              </a:ext>
            </a:extLst>
          </a:blip>
          <a:srcRect l="91614" t="-2" r="5765" b="93575"/>
          <a:stretch>
            <a:fillRect/>
          </a:stretch>
        </p:blipFill>
        <p:spPr bwMode="auto">
          <a:xfrm>
            <a:off x="1794537" y="2760663"/>
            <a:ext cx="21590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2"/>
          <p:cNvPicPr>
            <a:picLocks noChangeAspect="1"/>
          </p:cNvPicPr>
          <p:nvPr/>
        </p:nvPicPr>
        <p:blipFill>
          <a:blip r:embed="rId3">
            <a:extLst>
              <a:ext uri="{28A0092B-C50C-407E-A947-70E740481C1C}">
                <a14:useLocalDpi xmlns:a14="http://schemas.microsoft.com/office/drawing/2010/main" val="0"/>
              </a:ext>
            </a:extLst>
          </a:blip>
          <a:srcRect l="38287" t="51392" r="39812" b="26804"/>
          <a:stretch>
            <a:fillRect/>
          </a:stretch>
        </p:blipFill>
        <p:spPr bwMode="auto">
          <a:xfrm>
            <a:off x="1295400" y="4400550"/>
            <a:ext cx="19177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2"/>
          <p:cNvPicPr>
            <a:picLocks noChangeAspect="1"/>
          </p:cNvPicPr>
          <p:nvPr/>
        </p:nvPicPr>
        <p:blipFill>
          <a:blip r:embed="rId3">
            <a:extLst>
              <a:ext uri="{28A0092B-C50C-407E-A947-70E740481C1C}">
                <a14:useLocalDpi xmlns:a14="http://schemas.microsoft.com/office/drawing/2010/main" val="0"/>
              </a:ext>
            </a:extLst>
          </a:blip>
          <a:srcRect l="12646" t="6425" r="84422" b="85982"/>
          <a:stretch>
            <a:fillRect/>
          </a:stretch>
        </p:blipFill>
        <p:spPr bwMode="auto">
          <a:xfrm>
            <a:off x="3312048" y="2755900"/>
            <a:ext cx="2413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2"/>
          <p:cNvPicPr>
            <a:picLocks noChangeAspect="1"/>
          </p:cNvPicPr>
          <p:nvPr/>
        </p:nvPicPr>
        <p:blipFill>
          <a:blip r:embed="rId3">
            <a:extLst>
              <a:ext uri="{28A0092B-C50C-407E-A947-70E740481C1C}">
                <a14:useLocalDpi xmlns:a14="http://schemas.microsoft.com/office/drawing/2010/main" val="0"/>
              </a:ext>
            </a:extLst>
          </a:blip>
          <a:srcRect l="38597" t="26181" r="39964" b="61354"/>
          <a:stretch>
            <a:fillRect/>
          </a:stretch>
        </p:blipFill>
        <p:spPr bwMode="auto">
          <a:xfrm>
            <a:off x="1422400" y="3524250"/>
            <a:ext cx="1803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3850" y="4400550"/>
            <a:ext cx="376713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73600" y="3548063"/>
            <a:ext cx="2730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a:solidFill>
                  <a:srgbClr val="595959"/>
                </a:solidFill>
                <a:ea typeface="MS PGothic" charset="-128"/>
              </a:rPr>
              <a:t>Règles d</a:t>
            </a:r>
            <a:r>
              <a:rPr lang="fr-FR" altLang="fr-FR" b="1">
                <a:solidFill>
                  <a:srgbClr val="595959"/>
                </a:solidFill>
                <a:ea typeface="MS PGothic" charset="-128"/>
              </a:rPr>
              <a:t>’</a:t>
            </a:r>
            <a:r>
              <a:rPr lang="fr-FR" altLang="x-none" b="1">
                <a:solidFill>
                  <a:srgbClr val="595959"/>
                </a:solidFill>
                <a:ea typeface="MS PGothic" charset="-128"/>
              </a:rPr>
              <a:t>apprentissage (6/8)</a:t>
            </a:r>
          </a:p>
          <a:p>
            <a:pPr marL="342900" indent="-342900">
              <a:spcBef>
                <a:spcPct val="25000"/>
              </a:spcBef>
              <a:buFont typeface="Wingdings 2" charset="2"/>
              <a:buNone/>
            </a:pPr>
            <a:endParaRPr lang="fr-FR" altLang="x-none" b="1">
              <a:solidFill>
                <a:srgbClr val="595959"/>
              </a:solidFill>
              <a:ea typeface="MS PGothic" charset="-128"/>
            </a:endParaRPr>
          </a:p>
          <a:p>
            <a:pPr marL="342900" indent="-342900">
              <a:spcBef>
                <a:spcPct val="25000"/>
              </a:spcBef>
              <a:buFont typeface="Wingdings 2" charset="2"/>
              <a:buNone/>
            </a:pPr>
            <a:r>
              <a:rPr lang="fr-FR" altLang="x-none" b="1">
                <a:solidFill>
                  <a:srgbClr val="595959"/>
                </a:solidFill>
                <a:ea typeface="MS PGothic" charset="-128"/>
              </a:rPr>
              <a:t>Loi de Hebb – Application: Mémoire associative (ter)</a:t>
            </a:r>
          </a:p>
          <a:p>
            <a:pPr marL="342900" indent="-342900" algn="just">
              <a:spcBef>
                <a:spcPct val="25000"/>
              </a:spcBef>
              <a:buFont typeface="Wingdings 2" charset="2"/>
              <a:buNone/>
            </a:pPr>
            <a:r>
              <a:rPr lang="fr-FR" altLang="x-none">
                <a:solidFill>
                  <a:srgbClr val="595959"/>
                </a:solidFill>
                <a:ea typeface="MS PGothic" charset="-128"/>
              </a:rPr>
              <a:t>La matrice des poids fixée, on peut la tester avec un vecteur x et observer la sortie.</a:t>
            </a:r>
          </a:p>
          <a:p>
            <a:pPr marL="342900" indent="-342900" algn="just">
              <a:spcBef>
                <a:spcPct val="25000"/>
              </a:spcBef>
              <a:buFont typeface="Wingdings 2" charset="2"/>
              <a:buNone/>
            </a:pPr>
            <a:endParaRPr lang="fr-FR" altLang="x-none">
              <a:solidFill>
                <a:srgbClr val="595959"/>
              </a:solidFill>
              <a:ea typeface="MS PGothic" charset="-128"/>
            </a:endParaRPr>
          </a:p>
          <a:p>
            <a:pPr marL="342900" indent="-342900" algn="just">
              <a:spcBef>
                <a:spcPct val="25000"/>
              </a:spcBef>
              <a:buFont typeface="Wingdings 2" charset="2"/>
              <a:buNone/>
            </a:pPr>
            <a:r>
              <a:rPr lang="fr-FR" altLang="x-none">
                <a:solidFill>
                  <a:srgbClr val="595959"/>
                </a:solidFill>
                <a:ea typeface="MS PGothic" charset="-128"/>
              </a:rPr>
              <a:t>Si x est parmi une des entrées et si toutes les entrées sont des vecteurs orthogonaux, on retrouve la sortie correspondante.</a:t>
            </a:r>
          </a:p>
          <a:p>
            <a:pPr marL="342900" indent="-342900" algn="just">
              <a:spcBef>
                <a:spcPct val="25000"/>
              </a:spcBef>
              <a:buFont typeface="Wingdings 2" charset="2"/>
              <a:buNone/>
            </a:pPr>
            <a:r>
              <a:rPr lang="fr-FR" altLang="x-none">
                <a:solidFill>
                  <a:srgbClr val="595959"/>
                </a:solidFill>
                <a:ea typeface="MS PGothic" charset="-128"/>
              </a:rPr>
              <a:t>En présence de bruit, par exemple:                 , on a</a:t>
            </a:r>
          </a:p>
          <a:p>
            <a:pPr marL="342900" indent="-342900" algn="just">
              <a:spcBef>
                <a:spcPct val="25000"/>
              </a:spcBef>
              <a:buFont typeface="Wingdings 2" charset="2"/>
              <a:buNone/>
            </a:pPr>
            <a:r>
              <a:rPr lang="fr-FR" altLang="x-none">
                <a:solidFill>
                  <a:srgbClr val="595959"/>
                </a:solidFill>
                <a:ea typeface="MS PGothic" charset="-128"/>
              </a:rPr>
              <a:t>On obtient un rappel et une erreur.</a:t>
            </a:r>
          </a:p>
          <a:p>
            <a:pPr marL="342900" indent="-342900">
              <a:spcBef>
                <a:spcPct val="0"/>
              </a:spcBef>
              <a:buFont typeface="Wingdings 2" charset="2"/>
              <a:buNone/>
            </a:pPr>
            <a:endParaRPr lang="fr-FR" altLang="x-none">
              <a:solidFill>
                <a:srgbClr val="595959"/>
              </a:solidFill>
              <a:ea typeface="MS PGothic" charset="-128"/>
            </a:endParaRPr>
          </a:p>
          <a:p>
            <a:pPr marL="342900" indent="-342900">
              <a:spcBef>
                <a:spcPct val="0"/>
              </a:spcBef>
              <a:buFont typeface="Wingdings 2" charset="2"/>
              <a:buNone/>
            </a:pPr>
            <a:r>
              <a:rPr lang="fr-FR" altLang="x-none" b="1">
                <a:solidFill>
                  <a:srgbClr val="595959"/>
                </a:solidFill>
                <a:ea typeface="MS PGothic" charset="-128"/>
              </a:rPr>
              <a:t>Reconstruction de données</a:t>
            </a:r>
            <a:r>
              <a:rPr lang="fr-FR" altLang="x-none">
                <a:solidFill>
                  <a:srgbClr val="595959"/>
                </a:solidFill>
                <a:ea typeface="MS PGothic" charset="-128"/>
              </a:rPr>
              <a:t> : </a:t>
            </a:r>
          </a:p>
          <a:p>
            <a:pPr marL="342900" indent="-342900">
              <a:spcBef>
                <a:spcPct val="0"/>
              </a:spcBef>
              <a:buFont typeface="Wingdings 2" charset="2"/>
              <a:buNone/>
            </a:pPr>
            <a:r>
              <a:rPr lang="fr-FR" altLang="x-none" b="1">
                <a:solidFill>
                  <a:srgbClr val="595959"/>
                </a:solidFill>
                <a:ea typeface="MS PGothic" charset="-128"/>
              </a:rPr>
              <a:t>En entrée </a:t>
            </a:r>
            <a:r>
              <a:rPr lang="fr-FR" altLang="x-none">
                <a:solidFill>
                  <a:srgbClr val="595959"/>
                </a:solidFill>
                <a:ea typeface="MS PGothic" charset="-128"/>
              </a:rPr>
              <a:t>: une information partielle ou bruitée</a:t>
            </a:r>
          </a:p>
          <a:p>
            <a:pPr marL="342900" indent="-342900">
              <a:spcBef>
                <a:spcPct val="0"/>
              </a:spcBef>
              <a:buFont typeface="Wingdings 2" charset="2"/>
              <a:buNone/>
            </a:pPr>
            <a:r>
              <a:rPr lang="fr-FR" altLang="x-none" b="1">
                <a:solidFill>
                  <a:srgbClr val="595959"/>
                </a:solidFill>
                <a:ea typeface="MS PGothic" charset="-128"/>
              </a:rPr>
              <a:t>En sortie</a:t>
            </a:r>
            <a:r>
              <a:rPr lang="fr-FR" altLang="x-none">
                <a:solidFill>
                  <a:srgbClr val="595959"/>
                </a:solidFill>
                <a:ea typeface="MS PGothic" charset="-128"/>
              </a:rPr>
              <a:t> : le système complète ou corrige l </a:t>
            </a:r>
            <a:r>
              <a:rPr lang="fr-FR" altLang="fr-FR">
                <a:solidFill>
                  <a:srgbClr val="595959"/>
                </a:solidFill>
                <a:ea typeface="MS PGothic" charset="-128"/>
              </a:rPr>
              <a:t>’</a:t>
            </a:r>
            <a:r>
              <a:rPr lang="fr-FR" altLang="x-none">
                <a:solidFill>
                  <a:srgbClr val="595959"/>
                </a:solidFill>
                <a:ea typeface="MS PGothic" charset="-128"/>
              </a:rPr>
              <a:t>information </a:t>
            </a:r>
          </a:p>
          <a:p>
            <a:pPr marL="342900" indent="-342900" algn="just">
              <a:spcBef>
                <a:spcPct val="25000"/>
              </a:spcBef>
              <a:buFont typeface="Wingdings 2" charset="2"/>
              <a:buNone/>
            </a:pPr>
            <a:endParaRPr lang="fr-FR" altLang="x-none">
              <a:solidFill>
                <a:srgbClr val="595959"/>
              </a:solidFill>
              <a:ea typeface="MS PGothic" charset="-128"/>
            </a:endParaRPr>
          </a:p>
        </p:txBody>
      </p:sp>
      <p:sp>
        <p:nvSpPr>
          <p:cNvPr id="9421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2A119F8C-F2E9-D841-A6FD-D32E5C4AADEA}" type="slidenum">
              <a:rPr lang="en-US" altLang="x-none" sz="800">
                <a:solidFill>
                  <a:srgbClr val="595959"/>
                </a:solidFill>
              </a:rPr>
              <a:pPr eaLnBrk="1" hangingPunct="1"/>
              <a:t>54</a:t>
            </a:fld>
            <a:endParaRPr lang="en-US" altLang="x-none" sz="800">
              <a:solidFill>
                <a:srgbClr val="595959"/>
              </a:solidFill>
            </a:endParaRPr>
          </a:p>
        </p:txBody>
      </p:sp>
      <p:sp>
        <p:nvSpPr>
          <p:cNvPr id="9421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6393A9D-122E-A84B-9DCE-AAD7F89DC271}"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apprentissage(9/11)</a:t>
            </a:r>
          </a:p>
        </p:txBody>
      </p:sp>
      <p:pic>
        <p:nvPicPr>
          <p:cNvPr id="94213" name="Picture 1"/>
          <p:cNvPicPr>
            <a:picLocks noChangeAspect="1"/>
          </p:cNvPicPr>
          <p:nvPr/>
        </p:nvPicPr>
        <p:blipFill>
          <a:blip r:embed="rId3">
            <a:extLst>
              <a:ext uri="{28A0092B-C50C-407E-A947-70E740481C1C}">
                <a14:useLocalDpi xmlns:a14="http://schemas.microsoft.com/office/drawing/2010/main" val="0"/>
              </a:ext>
            </a:extLst>
          </a:blip>
          <a:srcRect l="32912" t="48537" r="32124"/>
          <a:stretch>
            <a:fillRect/>
          </a:stretch>
        </p:blipFill>
        <p:spPr bwMode="auto">
          <a:xfrm>
            <a:off x="3022600" y="2740025"/>
            <a:ext cx="279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5"/>
          <p:cNvPicPr>
            <a:picLocks noChangeAspect="1"/>
          </p:cNvPicPr>
          <p:nvPr/>
        </p:nvPicPr>
        <p:blipFill>
          <a:blip r:embed="rId4">
            <a:extLst>
              <a:ext uri="{28A0092B-C50C-407E-A947-70E740481C1C}">
                <a14:useLocalDpi xmlns:a14="http://schemas.microsoft.com/office/drawing/2010/main" val="0"/>
              </a:ext>
            </a:extLst>
          </a:blip>
          <a:srcRect l="67804" r="16434" b="91325"/>
          <a:stretch>
            <a:fillRect/>
          </a:stretch>
        </p:blipFill>
        <p:spPr bwMode="auto">
          <a:xfrm>
            <a:off x="4394200" y="4025900"/>
            <a:ext cx="1193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5"/>
          <p:cNvPicPr>
            <a:picLocks noChangeAspect="1"/>
          </p:cNvPicPr>
          <p:nvPr/>
        </p:nvPicPr>
        <p:blipFill>
          <a:blip r:embed="rId4">
            <a:extLst>
              <a:ext uri="{28A0092B-C50C-407E-A947-70E740481C1C}">
                <a14:useLocalDpi xmlns:a14="http://schemas.microsoft.com/office/drawing/2010/main" val="0"/>
              </a:ext>
            </a:extLst>
          </a:blip>
          <a:srcRect l="34550" t="12968" r="28160" b="60519"/>
          <a:stretch>
            <a:fillRect/>
          </a:stretch>
        </p:blipFill>
        <p:spPr bwMode="auto">
          <a:xfrm>
            <a:off x="6108700" y="3851275"/>
            <a:ext cx="28448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a:solidFill>
                  <a:srgbClr val="595959"/>
                </a:solidFill>
                <a:ea typeface="MS PGothic" charset="-128"/>
              </a:rPr>
              <a:t>Règles d</a:t>
            </a:r>
            <a:r>
              <a:rPr lang="fr-FR" altLang="fr-FR" b="1">
                <a:solidFill>
                  <a:srgbClr val="595959"/>
                </a:solidFill>
                <a:ea typeface="MS PGothic" charset="-128"/>
              </a:rPr>
              <a:t>’</a:t>
            </a:r>
            <a:r>
              <a:rPr lang="fr-FR" altLang="x-none" b="1">
                <a:solidFill>
                  <a:srgbClr val="595959"/>
                </a:solidFill>
                <a:ea typeface="MS PGothic" charset="-128"/>
              </a:rPr>
              <a:t>apprentissage (7/8)</a:t>
            </a:r>
          </a:p>
          <a:p>
            <a:pPr marL="342900" indent="-342900">
              <a:spcBef>
                <a:spcPct val="25000"/>
              </a:spcBef>
              <a:buFont typeface="Wingdings 2" charset="2"/>
              <a:buNone/>
            </a:pPr>
            <a:endParaRPr lang="fr-FR" altLang="x-none" b="1">
              <a:solidFill>
                <a:srgbClr val="595959"/>
              </a:solidFill>
              <a:ea typeface="MS PGothic" charset="-128"/>
            </a:endParaRPr>
          </a:p>
          <a:p>
            <a:pPr marL="342900" indent="-342900">
              <a:spcBef>
                <a:spcPct val="25000"/>
              </a:spcBef>
              <a:buFont typeface="Wingdings 2" charset="2"/>
              <a:buNone/>
            </a:pPr>
            <a:r>
              <a:rPr lang="fr-FR" altLang="x-none" b="1">
                <a:solidFill>
                  <a:srgbClr val="595959"/>
                </a:solidFill>
                <a:ea typeface="MS PGothic" charset="-128"/>
              </a:rPr>
              <a:t>Loi de Hebb – Application: Mémoire associative (qua) - </a:t>
            </a:r>
            <a:r>
              <a:rPr lang="fr-SN" altLang="x-none" b="1">
                <a:solidFill>
                  <a:srgbClr val="595959"/>
                </a:solidFill>
                <a:ea typeface="MS PGothic" charset="-128"/>
              </a:rPr>
              <a:t>Limitations</a:t>
            </a:r>
          </a:p>
          <a:p>
            <a:pPr marL="342900" indent="-342900" algn="just">
              <a:spcBef>
                <a:spcPts val="600"/>
              </a:spcBef>
              <a:buFont typeface="Wingdings 2" charset="2"/>
              <a:buNone/>
            </a:pPr>
            <a:r>
              <a:rPr lang="fr-SN" altLang="x-none">
                <a:solidFill>
                  <a:srgbClr val="595959"/>
                </a:solidFill>
                <a:ea typeface="MS PGothic" charset="-128"/>
              </a:rPr>
              <a:t>Diﬃcile de satisfaire la contrainte d</a:t>
            </a:r>
            <a:r>
              <a:rPr lang="fr-SN" altLang="fr-FR">
                <a:solidFill>
                  <a:srgbClr val="595959"/>
                </a:solidFill>
                <a:ea typeface="MS PGothic" charset="-128"/>
              </a:rPr>
              <a:t>’</a:t>
            </a:r>
            <a:r>
              <a:rPr lang="fr-SN" altLang="x-none">
                <a:solidFill>
                  <a:srgbClr val="595959"/>
                </a:solidFill>
                <a:ea typeface="MS PGothic" charset="-128"/>
              </a:rPr>
              <a:t>orthogonalité. </a:t>
            </a:r>
          </a:p>
          <a:p>
            <a:pPr marL="342900" indent="-342900" algn="just">
              <a:spcBef>
                <a:spcPts val="600"/>
              </a:spcBef>
              <a:buFont typeface="Wingdings 2" charset="2"/>
              <a:buNone/>
            </a:pPr>
            <a:r>
              <a:rPr lang="fr-SN" altLang="x-none">
                <a:solidFill>
                  <a:srgbClr val="595959"/>
                </a:solidFill>
                <a:ea typeface="MS PGothic" charset="-128"/>
              </a:rPr>
              <a:t>Pour des tailles de réseaux importants (par exemple des images), la condition d</a:t>
            </a:r>
            <a:r>
              <a:rPr lang="fr-SN" altLang="fr-FR">
                <a:solidFill>
                  <a:srgbClr val="595959"/>
                </a:solidFill>
                <a:ea typeface="MS PGothic" charset="-128"/>
              </a:rPr>
              <a:t>’</a:t>
            </a:r>
            <a:r>
              <a:rPr lang="fr-SN" altLang="x-none">
                <a:solidFill>
                  <a:srgbClr val="595959"/>
                </a:solidFill>
                <a:ea typeface="MS PGothic" charset="-128"/>
              </a:rPr>
              <a:t>orthogonalité est presque vériﬁée ou on peut pré-traiter les données de manière à les orthogonaliser. Dans ce cadre, les vecteurs d</a:t>
            </a:r>
            <a:r>
              <a:rPr lang="fr-SN" altLang="fr-FR">
                <a:solidFill>
                  <a:srgbClr val="595959"/>
                </a:solidFill>
                <a:ea typeface="MS PGothic" charset="-128"/>
              </a:rPr>
              <a:t>’</a:t>
            </a:r>
            <a:r>
              <a:rPr lang="fr-SN" altLang="x-none">
                <a:solidFill>
                  <a:srgbClr val="595959"/>
                </a:solidFill>
                <a:ea typeface="MS PGothic" charset="-128"/>
              </a:rPr>
              <a:t>entrée et de sortie sont égaux (y = x). La mémoire est alors utilisée pour retrouver un vecteur à partir d</a:t>
            </a:r>
            <a:r>
              <a:rPr lang="fr-SN" altLang="fr-FR">
                <a:solidFill>
                  <a:srgbClr val="595959"/>
                </a:solidFill>
                <a:ea typeface="MS PGothic" charset="-128"/>
              </a:rPr>
              <a:t>’</a:t>
            </a:r>
            <a:r>
              <a:rPr lang="fr-SN" altLang="x-none">
                <a:solidFill>
                  <a:srgbClr val="595959"/>
                </a:solidFill>
                <a:ea typeface="MS PGothic" charset="-128"/>
              </a:rPr>
              <a:t>un morceau de celui-ci (cf. exemple)</a:t>
            </a:r>
            <a:endParaRPr lang="fr-FR" altLang="x-none" b="1">
              <a:solidFill>
                <a:srgbClr val="595959"/>
              </a:solidFill>
              <a:ea typeface="MS PGothic" charset="-128"/>
            </a:endParaRPr>
          </a:p>
          <a:p>
            <a:pPr marL="342900" indent="-342900" algn="just">
              <a:spcBef>
                <a:spcPts val="1200"/>
              </a:spcBef>
              <a:buFont typeface="Wingdings 2" charset="2"/>
              <a:buNone/>
            </a:pPr>
            <a:endParaRPr lang="fr-FR" altLang="x-none" sz="1400" b="1">
              <a:solidFill>
                <a:srgbClr val="595959"/>
              </a:solidFill>
              <a:ea typeface="MS PGothic" charset="-128"/>
            </a:endParaRPr>
          </a:p>
          <a:p>
            <a:pPr marL="342900" indent="-342900" algn="just">
              <a:spcBef>
                <a:spcPts val="1200"/>
              </a:spcBef>
              <a:buFont typeface="Wingdings 2" charset="2"/>
              <a:buNone/>
            </a:pPr>
            <a:endParaRPr lang="fr-SN" altLang="x-none">
              <a:solidFill>
                <a:srgbClr val="595959"/>
              </a:solidFill>
              <a:ea typeface="MS PGothic" charset="-128"/>
            </a:endParaRPr>
          </a:p>
          <a:p>
            <a:pPr marL="342900" indent="-342900" algn="just">
              <a:spcBef>
                <a:spcPct val="25000"/>
              </a:spcBef>
              <a:buFont typeface="Wingdings 2" charset="2"/>
              <a:buNone/>
            </a:pPr>
            <a:endParaRPr lang="fr-FR" altLang="x-none">
              <a:solidFill>
                <a:srgbClr val="595959"/>
              </a:solidFill>
              <a:ea typeface="MS PGothic" charset="-128"/>
            </a:endParaRPr>
          </a:p>
        </p:txBody>
      </p:sp>
      <p:sp>
        <p:nvSpPr>
          <p:cNvPr id="9625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8AEF1B1-D06D-FF45-81B4-9C051533F6E2}" type="slidenum">
              <a:rPr lang="en-US" altLang="x-none" sz="800">
                <a:solidFill>
                  <a:srgbClr val="595959"/>
                </a:solidFill>
              </a:rPr>
              <a:pPr eaLnBrk="1" hangingPunct="1"/>
              <a:t>55</a:t>
            </a:fld>
            <a:endParaRPr lang="en-US" altLang="x-none" sz="800">
              <a:solidFill>
                <a:srgbClr val="595959"/>
              </a:solidFill>
            </a:endParaRPr>
          </a:p>
        </p:txBody>
      </p:sp>
      <p:sp>
        <p:nvSpPr>
          <p:cNvPr id="96259"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8CEF7B7E-47C4-EC4F-B3AB-AC67EE3245FE}"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apprentissage(10/11)</a:t>
            </a:r>
          </a:p>
        </p:txBody>
      </p:sp>
      <p:pic>
        <p:nvPicPr>
          <p:cNvPr id="9626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3259" y="4512247"/>
            <a:ext cx="4660826" cy="199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90000"/>
              </a:lnSpc>
              <a:buClrTx/>
              <a:buFont typeface="Wingdings 2" charset="2"/>
              <a:buAutoNum type="arabicPeriod" startAt="4"/>
            </a:pPr>
            <a:r>
              <a:rPr lang="fr-FR" altLang="x-none" b="1" dirty="0">
                <a:solidFill>
                  <a:srgbClr val="595959"/>
                </a:solidFill>
                <a:ea typeface="MS PGothic" charset="-128"/>
              </a:rPr>
              <a:t>Règles d</a:t>
            </a:r>
            <a:r>
              <a:rPr lang="fr-FR" altLang="fr-FR" b="1" dirty="0">
                <a:solidFill>
                  <a:srgbClr val="595959"/>
                </a:solidFill>
                <a:ea typeface="MS PGothic" charset="-128"/>
              </a:rPr>
              <a:t>’</a:t>
            </a:r>
            <a:r>
              <a:rPr lang="fr-FR" altLang="x-none" b="1" dirty="0">
                <a:solidFill>
                  <a:srgbClr val="595959"/>
                </a:solidFill>
                <a:ea typeface="MS PGothic" charset="-128"/>
              </a:rPr>
              <a:t>apprentissage (8/8)</a:t>
            </a:r>
          </a:p>
          <a:p>
            <a:pPr marL="342900" indent="-342900">
              <a:spcBef>
                <a:spcPct val="25000"/>
              </a:spcBef>
              <a:buFont typeface="Wingdings 2" charset="2"/>
              <a:buNone/>
            </a:pPr>
            <a:endParaRPr lang="fr-FR" altLang="x-none" b="1" dirty="0">
              <a:solidFill>
                <a:srgbClr val="595959"/>
              </a:solidFill>
              <a:ea typeface="MS PGothic" charset="-128"/>
            </a:endParaRPr>
          </a:p>
          <a:p>
            <a:pPr marL="342900" indent="-342900">
              <a:spcBef>
                <a:spcPct val="25000"/>
              </a:spcBef>
              <a:buFont typeface="Wingdings 2" charset="2"/>
              <a:buNone/>
            </a:pPr>
            <a:r>
              <a:rPr lang="fr-FR" altLang="x-none" b="1" dirty="0">
                <a:solidFill>
                  <a:srgbClr val="595959"/>
                </a:solidFill>
                <a:ea typeface="MS PGothic" charset="-128"/>
              </a:rPr>
              <a:t>Loi de </a:t>
            </a:r>
            <a:r>
              <a:rPr lang="fr-FR" altLang="x-none" b="1" dirty="0" err="1">
                <a:solidFill>
                  <a:srgbClr val="595959"/>
                </a:solidFill>
                <a:ea typeface="MS PGothic" charset="-128"/>
              </a:rPr>
              <a:t>Widrow-Hoff</a:t>
            </a:r>
            <a:r>
              <a:rPr lang="fr-FR" altLang="x-none" b="1" dirty="0">
                <a:solidFill>
                  <a:srgbClr val="595959"/>
                </a:solidFill>
                <a:ea typeface="MS PGothic" charset="-128"/>
              </a:rPr>
              <a:t> (delta </a:t>
            </a:r>
            <a:r>
              <a:rPr lang="fr-FR" altLang="x-none" b="1" dirty="0" err="1">
                <a:solidFill>
                  <a:srgbClr val="595959"/>
                </a:solidFill>
                <a:ea typeface="MS PGothic" charset="-128"/>
              </a:rPr>
              <a:t>rule</a:t>
            </a:r>
            <a:r>
              <a:rPr lang="fr-FR" altLang="x-none" b="1" dirty="0">
                <a:solidFill>
                  <a:srgbClr val="595959"/>
                </a:solidFill>
                <a:ea typeface="MS PGothic" charset="-128"/>
              </a:rPr>
              <a:t>) :</a:t>
            </a:r>
          </a:p>
          <a:p>
            <a:pPr marL="342900" indent="-342900" algn="just">
              <a:spcBef>
                <a:spcPct val="25000"/>
              </a:spcBef>
              <a:buFont typeface="Wingdings 2" charset="2"/>
              <a:buNone/>
            </a:pPr>
            <a:r>
              <a:rPr lang="fr-FR" altLang="x-none" b="1" dirty="0" err="1">
                <a:solidFill>
                  <a:srgbClr val="595959"/>
                </a:solidFill>
                <a:ea typeface="MS PGothic" charset="-128"/>
              </a:rPr>
              <a:t>aj</a:t>
            </a:r>
            <a:r>
              <a:rPr lang="fr-FR" altLang="x-none" b="1" dirty="0">
                <a:solidFill>
                  <a:srgbClr val="595959"/>
                </a:solidFill>
                <a:ea typeface="MS PGothic" charset="-128"/>
              </a:rPr>
              <a:t> </a:t>
            </a:r>
            <a:r>
              <a:rPr lang="fr-FR" altLang="x-none" dirty="0">
                <a:solidFill>
                  <a:srgbClr val="595959"/>
                </a:solidFill>
                <a:ea typeface="MS PGothic" charset="-128"/>
              </a:rPr>
              <a:t>activation produite par le réseau </a:t>
            </a:r>
            <a:r>
              <a:rPr lang="fr-FR" altLang="x-none" b="1" dirty="0">
                <a:solidFill>
                  <a:srgbClr val="595959"/>
                </a:solidFill>
                <a:ea typeface="MS PGothic" charset="-128"/>
              </a:rPr>
              <a:t>    dj </a:t>
            </a:r>
            <a:r>
              <a:rPr lang="fr-FR" altLang="x-none" dirty="0">
                <a:solidFill>
                  <a:srgbClr val="595959"/>
                </a:solidFill>
                <a:ea typeface="MS PGothic" charset="-128"/>
              </a:rPr>
              <a:t>réponse désirée par l'expert </a:t>
            </a:r>
          </a:p>
          <a:p>
            <a:pPr marL="342900" indent="-342900" algn="just">
              <a:spcBef>
                <a:spcPct val="25000"/>
              </a:spcBef>
              <a:buFont typeface="Wingdings 2" charset="2"/>
              <a:buNone/>
            </a:pPr>
            <a:r>
              <a:rPr lang="fr-FR" altLang="x-none" dirty="0">
                <a:solidFill>
                  <a:srgbClr val="595959"/>
                </a:solidFill>
                <a:ea typeface="MS PGothic" charset="-128"/>
              </a:rPr>
              <a:t>Par exemple si la sortie est inférieure à la réponse désirée, il va falloir augmenter le poids de la connexion à condition bien sûr que l'unité i soit excitatrice (égale à 1). Valeurs booléennes {0,1}.</a:t>
            </a:r>
          </a:p>
          <a:p>
            <a:pPr marL="342900" indent="-342900">
              <a:spcBef>
                <a:spcPct val="25000"/>
              </a:spcBef>
              <a:buFont typeface="Wingdings 2" charset="2"/>
              <a:buNone/>
            </a:pPr>
            <a:endParaRPr lang="fr-FR" altLang="x-none" dirty="0">
              <a:solidFill>
                <a:srgbClr val="595959"/>
              </a:solidFill>
              <a:ea typeface="MS PGothic" charset="-128"/>
            </a:endParaRPr>
          </a:p>
          <a:p>
            <a:pPr marL="296863" lvl="1">
              <a:spcBef>
                <a:spcPct val="50000"/>
              </a:spcBef>
            </a:pPr>
            <a:endParaRPr lang="fr-FR" altLang="x-none" dirty="0">
              <a:solidFill>
                <a:srgbClr val="898989"/>
              </a:solidFill>
              <a:ea typeface="MS PGothic" charset="-128"/>
            </a:endParaRPr>
          </a:p>
          <a:p>
            <a:pPr marL="296863" lvl="1">
              <a:spcBef>
                <a:spcPct val="50000"/>
              </a:spcBef>
            </a:pPr>
            <a:endParaRPr lang="fr-FR" altLang="x-none" dirty="0">
              <a:solidFill>
                <a:srgbClr val="898989"/>
              </a:solidFill>
              <a:ea typeface="MS PGothic" charset="-128"/>
            </a:endParaRPr>
          </a:p>
          <a:p>
            <a:pPr marL="296863" lvl="1" algn="l">
              <a:spcBef>
                <a:spcPct val="50000"/>
              </a:spcBef>
            </a:pPr>
            <a:r>
              <a:rPr lang="fr-FR" altLang="x-none" dirty="0">
                <a:solidFill>
                  <a:srgbClr val="898989"/>
                </a:solidFill>
                <a:ea typeface="MS PGothic" charset="-128"/>
              </a:rPr>
              <a:t>		</a:t>
            </a:r>
            <a:r>
              <a:rPr lang="fr-FR" altLang="x-none" dirty="0" err="1">
                <a:solidFill>
                  <a:srgbClr val="595959"/>
                </a:solidFill>
                <a:ea typeface="MS PGothic" charset="-128"/>
              </a:rPr>
              <a:t>aj</a:t>
            </a:r>
            <a:r>
              <a:rPr lang="fr-FR" altLang="x-none" dirty="0">
                <a:solidFill>
                  <a:srgbClr val="595959"/>
                </a:solidFill>
                <a:ea typeface="MS PGothic" charset="-128"/>
              </a:rPr>
              <a:t> = 0		</a:t>
            </a:r>
            <a:r>
              <a:rPr lang="fr-FR" altLang="x-none" dirty="0" err="1">
                <a:solidFill>
                  <a:srgbClr val="595959"/>
                </a:solidFill>
                <a:ea typeface="MS PGothic" charset="-128"/>
              </a:rPr>
              <a:t>aj</a:t>
            </a:r>
            <a:r>
              <a:rPr lang="fr-FR" altLang="x-none" dirty="0">
                <a:solidFill>
                  <a:srgbClr val="595959"/>
                </a:solidFill>
                <a:ea typeface="MS PGothic" charset="-128"/>
              </a:rPr>
              <a:t> = 1</a:t>
            </a:r>
          </a:p>
          <a:p>
            <a:pPr marL="296863" lvl="1" algn="l">
              <a:spcBef>
                <a:spcPct val="50000"/>
              </a:spcBef>
            </a:pPr>
            <a:r>
              <a:rPr lang="fr-FR" altLang="x-none" dirty="0">
                <a:solidFill>
                  <a:srgbClr val="595959"/>
                </a:solidFill>
                <a:ea typeface="MS PGothic" charset="-128"/>
              </a:rPr>
              <a:t>dj = 0		</a:t>
            </a:r>
            <a:r>
              <a:rPr lang="fr-FR" altLang="x-none" dirty="0">
                <a:solidFill>
                  <a:srgbClr val="595959"/>
                </a:solidFill>
                <a:ea typeface="MS PGothic" charset="-128"/>
                <a:sym typeface="Symbol" charset="2"/>
              </a:rPr>
              <a:t></a:t>
            </a:r>
            <a:r>
              <a:rPr lang="fr-FR" altLang="x-none" dirty="0" err="1">
                <a:solidFill>
                  <a:srgbClr val="595959"/>
                </a:solidFill>
                <a:ea typeface="MS PGothic" charset="-128"/>
              </a:rPr>
              <a:t>Wij</a:t>
            </a:r>
            <a:r>
              <a:rPr lang="fr-FR" altLang="x-none" dirty="0">
                <a:solidFill>
                  <a:srgbClr val="595959"/>
                </a:solidFill>
                <a:ea typeface="MS PGothic" charset="-128"/>
              </a:rPr>
              <a:t> = 0	              </a:t>
            </a:r>
            <a:r>
              <a:rPr lang="fr-FR" altLang="x-none" dirty="0">
                <a:solidFill>
                  <a:srgbClr val="595959"/>
                </a:solidFill>
                <a:ea typeface="MS PGothic" charset="-128"/>
                <a:sym typeface="Symbol" charset="2"/>
              </a:rPr>
              <a:t></a:t>
            </a:r>
            <a:r>
              <a:rPr lang="fr-FR" altLang="x-none" dirty="0" err="1">
                <a:solidFill>
                  <a:srgbClr val="595959"/>
                </a:solidFill>
                <a:ea typeface="MS PGothic" charset="-128"/>
              </a:rPr>
              <a:t>Wij</a:t>
            </a:r>
            <a:r>
              <a:rPr lang="fr-FR" altLang="x-none" dirty="0">
                <a:solidFill>
                  <a:srgbClr val="595959"/>
                </a:solidFill>
                <a:ea typeface="MS PGothic" charset="-128"/>
              </a:rPr>
              <a:t> = -R</a:t>
            </a:r>
          </a:p>
          <a:p>
            <a:pPr marL="296863" lvl="1" algn="l">
              <a:spcBef>
                <a:spcPct val="50000"/>
              </a:spcBef>
            </a:pPr>
            <a:r>
              <a:rPr lang="fr-FR" altLang="x-none" dirty="0">
                <a:solidFill>
                  <a:srgbClr val="595959"/>
                </a:solidFill>
                <a:ea typeface="MS PGothic" charset="-128"/>
              </a:rPr>
              <a:t>dj = 1	 	</a:t>
            </a:r>
            <a:r>
              <a:rPr lang="fr-FR" altLang="x-none" dirty="0">
                <a:solidFill>
                  <a:srgbClr val="595959"/>
                </a:solidFill>
                <a:ea typeface="MS PGothic" charset="-128"/>
                <a:sym typeface="Symbol" charset="2"/>
              </a:rPr>
              <a:t></a:t>
            </a:r>
            <a:r>
              <a:rPr lang="fr-FR" altLang="x-none" dirty="0" err="1">
                <a:solidFill>
                  <a:srgbClr val="595959"/>
                </a:solidFill>
                <a:ea typeface="MS PGothic" charset="-128"/>
              </a:rPr>
              <a:t>Wij</a:t>
            </a:r>
            <a:r>
              <a:rPr lang="fr-FR" altLang="x-none" dirty="0">
                <a:solidFill>
                  <a:srgbClr val="595959"/>
                </a:solidFill>
                <a:ea typeface="MS PGothic" charset="-128"/>
              </a:rPr>
              <a:t> = R	 	</a:t>
            </a:r>
            <a:r>
              <a:rPr lang="fr-FR" altLang="x-none" dirty="0">
                <a:solidFill>
                  <a:srgbClr val="595959"/>
                </a:solidFill>
                <a:ea typeface="MS PGothic" charset="-128"/>
                <a:sym typeface="Symbol" charset="2"/>
              </a:rPr>
              <a:t></a:t>
            </a:r>
            <a:r>
              <a:rPr lang="fr-FR" altLang="x-none" dirty="0" err="1">
                <a:solidFill>
                  <a:srgbClr val="595959"/>
                </a:solidFill>
                <a:ea typeface="MS PGothic" charset="-128"/>
              </a:rPr>
              <a:t>Wij</a:t>
            </a:r>
            <a:r>
              <a:rPr lang="fr-FR" altLang="x-none" dirty="0">
                <a:solidFill>
                  <a:srgbClr val="595959"/>
                </a:solidFill>
                <a:ea typeface="MS PGothic" charset="-128"/>
              </a:rPr>
              <a:t> = 0</a:t>
            </a:r>
          </a:p>
          <a:p>
            <a:pPr marL="296863" lvl="1" algn="l">
              <a:spcBef>
                <a:spcPct val="50000"/>
              </a:spcBef>
            </a:pPr>
            <a:r>
              <a:rPr lang="fr-FR" altLang="x-none" b="1" dirty="0">
                <a:solidFill>
                  <a:srgbClr val="595959"/>
                </a:solidFill>
                <a:ea typeface="MS PGothic" charset="-128"/>
              </a:rPr>
              <a:t>Loi de </a:t>
            </a:r>
            <a:r>
              <a:rPr lang="fr-FR" altLang="x-none" b="1" dirty="0" err="1">
                <a:solidFill>
                  <a:srgbClr val="595959"/>
                </a:solidFill>
                <a:ea typeface="MS PGothic" charset="-128"/>
              </a:rPr>
              <a:t>Grossberg</a:t>
            </a:r>
            <a:r>
              <a:rPr lang="fr-FR" altLang="x-none" b="1" dirty="0">
                <a:solidFill>
                  <a:srgbClr val="595959"/>
                </a:solidFill>
                <a:ea typeface="MS PGothic" charset="-128"/>
              </a:rPr>
              <a:t> </a:t>
            </a:r>
            <a:r>
              <a:rPr lang="fr-FR" altLang="x-none" b="1" dirty="0">
                <a:solidFill>
                  <a:srgbClr val="898989"/>
                </a:solidFill>
                <a:ea typeface="MS PGothic" charset="-128"/>
              </a:rPr>
              <a:t>: A rechercher….</a:t>
            </a:r>
            <a:endParaRPr lang="fr-FR" altLang="x-none" b="1" dirty="0">
              <a:solidFill>
                <a:srgbClr val="595959"/>
              </a:solidFill>
              <a:ea typeface="MS PGothic" charset="-128"/>
            </a:endParaRPr>
          </a:p>
          <a:p>
            <a:pPr marL="342900" indent="-342900">
              <a:spcBef>
                <a:spcPct val="25000"/>
              </a:spcBef>
              <a:buFont typeface="Wingdings 2" charset="2"/>
              <a:buNone/>
            </a:pPr>
            <a:endParaRPr lang="fr-FR" altLang="x-none" dirty="0">
              <a:solidFill>
                <a:srgbClr val="595959"/>
              </a:solidFill>
              <a:ea typeface="MS PGothic" charset="-128"/>
            </a:endParaRPr>
          </a:p>
        </p:txBody>
      </p:sp>
      <p:sp>
        <p:nvSpPr>
          <p:cNvPr id="9830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6671C473-B560-D94C-8123-21C8F3168AE6}" type="slidenum">
              <a:rPr lang="en-US" altLang="x-none" sz="800">
                <a:solidFill>
                  <a:srgbClr val="595959"/>
                </a:solidFill>
              </a:rPr>
              <a:pPr eaLnBrk="1" hangingPunct="1"/>
              <a:t>56</a:t>
            </a:fld>
            <a:endParaRPr lang="en-US" altLang="x-none" sz="800">
              <a:solidFill>
                <a:srgbClr val="595959"/>
              </a:solidFill>
            </a:endParaRPr>
          </a:p>
        </p:txBody>
      </p:sp>
      <p:sp>
        <p:nvSpPr>
          <p:cNvPr id="9830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640F0C59-A399-A24F-960F-682E374213AE}"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a:solidFill>
                  <a:schemeClr val="tx1"/>
                </a:solidFill>
                <a:ea typeface="ＭＳ Ｐゴシック" charset="-128"/>
              </a:rPr>
              <a:t>3- </a:t>
            </a:r>
            <a:r>
              <a:rPr lang="fr-FR" altLang="x-none" sz="3200">
                <a:solidFill>
                  <a:schemeClr val="tx1"/>
                </a:solidFill>
                <a:ea typeface="ＭＳ Ｐゴシック" charset="-128"/>
              </a:rPr>
              <a:t>L</a:t>
            </a:r>
            <a:r>
              <a:rPr lang="fr-FR" altLang="fr-FR" sz="3200">
                <a:solidFill>
                  <a:schemeClr val="tx1"/>
                </a:solidFill>
                <a:ea typeface="ＭＳ Ｐゴシック" charset="-128"/>
              </a:rPr>
              <a:t>’</a:t>
            </a:r>
            <a:r>
              <a:rPr lang="fr-FR" altLang="x-none" sz="3200">
                <a:solidFill>
                  <a:schemeClr val="tx1"/>
                </a:solidFill>
                <a:ea typeface="ＭＳ Ｐゴシック" charset="-128"/>
              </a:rPr>
              <a:t>apprentissage(11/11)</a:t>
            </a:r>
          </a:p>
        </p:txBody>
      </p:sp>
      <p:grpSp>
        <p:nvGrpSpPr>
          <p:cNvPr id="98309" name="Group 35"/>
          <p:cNvGrpSpPr>
            <a:grpSpLocks/>
          </p:cNvGrpSpPr>
          <p:nvPr/>
        </p:nvGrpSpPr>
        <p:grpSpPr bwMode="auto">
          <a:xfrm>
            <a:off x="2743200" y="3765550"/>
            <a:ext cx="3163888" cy="598488"/>
            <a:chOff x="1632" y="1920"/>
            <a:chExt cx="1993" cy="377"/>
          </a:xfrm>
        </p:grpSpPr>
        <p:sp>
          <p:nvSpPr>
            <p:cNvPr id="15" name="Oval 11"/>
            <p:cNvSpPr>
              <a:spLocks noChangeAspect="1" noChangeArrowheads="1"/>
            </p:cNvSpPr>
            <p:nvPr/>
          </p:nvSpPr>
          <p:spPr bwMode="auto">
            <a:xfrm>
              <a:off x="1632"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dirty="0">
                  <a:ea typeface="MS PGothic" charset="0"/>
                  <a:cs typeface="MS PGothic" charset="0"/>
                </a:rPr>
                <a:t>i</a:t>
              </a:r>
            </a:p>
          </p:txBody>
        </p:sp>
        <p:sp>
          <p:nvSpPr>
            <p:cNvPr id="16" name="Oval 14"/>
            <p:cNvSpPr>
              <a:spLocks noChangeAspect="1" noChangeArrowheads="1"/>
            </p:cNvSpPr>
            <p:nvPr/>
          </p:nvSpPr>
          <p:spPr bwMode="auto">
            <a:xfrm>
              <a:off x="3264" y="1920"/>
              <a:ext cx="361" cy="361"/>
            </a:xfrm>
            <a:prstGeom prst="ellipse">
              <a:avLst/>
            </a:prstGeom>
            <a:solidFill>
              <a:schemeClr val="bg2">
                <a:lumMod val="60000"/>
                <a:lumOff val="40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dirty="0">
                  <a:ea typeface="MS PGothic" charset="0"/>
                  <a:cs typeface="MS PGothic" charset="0"/>
                </a:rPr>
                <a:t>j</a:t>
              </a:r>
            </a:p>
          </p:txBody>
        </p:sp>
        <p:cxnSp>
          <p:nvCxnSpPr>
            <p:cNvPr id="17" name="AutoShape 29"/>
            <p:cNvCxnSpPr>
              <a:cxnSpLocks noChangeAspect="1" noChangeShapeType="1"/>
              <a:stCxn id="15" idx="6"/>
              <a:endCxn id="16" idx="2"/>
            </p:cNvCxnSpPr>
            <p:nvPr/>
          </p:nvCxnSpPr>
          <p:spPr bwMode="auto">
            <a:xfrm>
              <a:off x="1993" y="2101"/>
              <a:ext cx="1271" cy="0"/>
            </a:xfrm>
            <a:prstGeom prst="straightConnector1">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 Box 34"/>
            <p:cNvSpPr txBox="1">
              <a:spLocks noChangeArrowheads="1"/>
            </p:cNvSpPr>
            <p:nvPr/>
          </p:nvSpPr>
          <p:spPr bwMode="auto">
            <a:xfrm>
              <a:off x="2463" y="2064"/>
              <a:ext cx="29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fr-FR" dirty="0" err="1">
                  <a:ea typeface="MS PGothic" charset="0"/>
                  <a:cs typeface="MS PGothic" charset="0"/>
                </a:rPr>
                <a:t>W</a:t>
              </a:r>
              <a:r>
                <a:rPr lang="fr-FR" baseline="-25000" dirty="0" err="1">
                  <a:ea typeface="MS PGothic" charset="0"/>
                  <a:cs typeface="MS PGothic" charset="0"/>
                </a:rPr>
                <a:t>ij</a:t>
              </a:r>
              <a:endParaRPr lang="fr-FR" dirty="0">
                <a:ea typeface="MS PGothic" charset="0"/>
                <a:cs typeface="MS PGothic" charset="0"/>
              </a:endParaRPr>
            </a:p>
          </p:txBody>
        </p:sp>
      </p:grpSp>
      <p:graphicFrame>
        <p:nvGraphicFramePr>
          <p:cNvPr id="98310" name="Object 1038"/>
          <p:cNvGraphicFramePr>
            <a:graphicFrameLocks/>
          </p:cNvGraphicFramePr>
          <p:nvPr/>
        </p:nvGraphicFramePr>
        <p:xfrm>
          <a:off x="3379788" y="4508500"/>
          <a:ext cx="2017712" cy="422275"/>
        </p:xfrm>
        <a:graphic>
          <a:graphicData uri="http://schemas.openxmlformats.org/presentationml/2006/ole">
            <mc:AlternateContent xmlns:mc="http://schemas.openxmlformats.org/markup-compatibility/2006">
              <mc:Choice xmlns:v="urn:schemas-microsoft-com:vml" Requires="v">
                <p:oleObj name="Equation" r:id="rId3" imgW="1168400" imgH="228600" progId="Equation.3">
                  <p:embed/>
                </p:oleObj>
              </mc:Choice>
              <mc:Fallback>
                <p:oleObj name="Equation" r:id="rId3" imgW="1168400" imgH="228600" progId="Equation.3">
                  <p:embed/>
                  <p:pic>
                    <p:nvPicPr>
                      <p:cNvPr id="0" name="Object 10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788" y="4508500"/>
                        <a:ext cx="20177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(1/7) - Présentation</a:t>
            </a:r>
          </a:p>
          <a:p>
            <a:pPr marL="342900" indent="-342900">
              <a:spcBef>
                <a:spcPts val="600"/>
              </a:spcBef>
            </a:pPr>
            <a:endParaRPr lang="fr-FR" sz="1600" dirty="0"/>
          </a:p>
          <a:p>
            <a:pPr marL="342900" indent="-342900">
              <a:spcBef>
                <a:spcPts val="600"/>
              </a:spcBef>
            </a:pPr>
            <a:r>
              <a:rPr lang="fr-FR" b="1" dirty="0"/>
              <a:t>1957 (</a:t>
            </a:r>
            <a:r>
              <a:rPr lang="fr-FR" b="1" dirty="0" err="1"/>
              <a:t>Rosenblatt</a:t>
            </a:r>
            <a:r>
              <a:rPr lang="fr-FR" b="1" dirty="0"/>
              <a:t>) Perceptron (</a:t>
            </a:r>
            <a:r>
              <a:rPr lang="fr-FR" b="1" i="1" dirty="0"/>
              <a:t>n</a:t>
            </a:r>
            <a:r>
              <a:rPr lang="fr-FR" b="1" dirty="0"/>
              <a:t> coefficients et </a:t>
            </a:r>
            <a:r>
              <a:rPr lang="fr-FR" b="1" i="1" dirty="0"/>
              <a:t>un</a:t>
            </a:r>
            <a:r>
              <a:rPr lang="fr-FR" b="1" dirty="0"/>
              <a:t> seuil ou biais)</a:t>
            </a:r>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r>
              <a:rPr lang="fr-FR" sz="1000" b="1" dirty="0"/>
              <a:t>[1] F. </a:t>
            </a:r>
            <a:r>
              <a:rPr lang="fr-FR" sz="1000" b="1" dirty="0" err="1"/>
              <a:t>Rosenblatt</a:t>
            </a:r>
            <a:r>
              <a:rPr lang="fr-FR" sz="1000" b="1" dirty="0"/>
              <a:t>. The perceptron, a </a:t>
            </a:r>
            <a:r>
              <a:rPr lang="fr-FR" sz="1000" b="1" dirty="0" err="1"/>
              <a:t>perceiving</a:t>
            </a:r>
            <a:r>
              <a:rPr lang="fr-FR" sz="1000" b="1" dirty="0"/>
              <a:t> and </a:t>
            </a:r>
            <a:r>
              <a:rPr lang="fr-FR" sz="1000" b="1" dirty="0" err="1"/>
              <a:t>recognizing</a:t>
            </a:r>
            <a:r>
              <a:rPr lang="fr-FR" sz="1000" b="1" dirty="0"/>
              <a:t> </a:t>
            </a:r>
            <a:r>
              <a:rPr lang="fr-FR" sz="1000" b="1" dirty="0" err="1"/>
              <a:t>automaton</a:t>
            </a:r>
            <a:r>
              <a:rPr lang="fr-FR" sz="1000" b="1" dirty="0"/>
              <a:t> Project Para. Cornell </a:t>
            </a:r>
            <a:r>
              <a:rPr lang="fr-FR" sz="1000" b="1" dirty="0" err="1"/>
              <a:t>Aeronautical</a:t>
            </a:r>
            <a:r>
              <a:rPr lang="fr-FR" sz="1000" b="1" dirty="0"/>
              <a:t> </a:t>
            </a:r>
            <a:r>
              <a:rPr lang="fr-FR" sz="1000" b="1" dirty="0" err="1"/>
              <a:t>Laboratory</a:t>
            </a:r>
            <a:r>
              <a:rPr lang="fr-FR" sz="1000" b="1" dirty="0"/>
              <a:t>, 1957.</a:t>
            </a:r>
            <a:endParaRPr lang="fr-FR" altLang="x-none" sz="1000" b="1" dirty="0">
              <a:solidFill>
                <a:srgbClr val="595959"/>
              </a:solidFill>
              <a:ea typeface="MS PGothic" charset="-128"/>
            </a:endParaRPr>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57</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rotWithShape="1">
          <a:blip r:embed="rId3"/>
          <a:srcRect t="12295" b="24446"/>
          <a:stretch/>
        </p:blipFill>
        <p:spPr>
          <a:xfrm>
            <a:off x="483191" y="2750821"/>
            <a:ext cx="3965941" cy="1821181"/>
          </a:xfrm>
          <a:prstGeom prst="rect">
            <a:avLst/>
          </a:prstGeom>
        </p:spPr>
      </p:pic>
      <p:sp>
        <p:nvSpPr>
          <p:cNvPr id="3" name="Rectangle 2"/>
          <p:cNvSpPr/>
          <p:nvPr/>
        </p:nvSpPr>
        <p:spPr>
          <a:xfrm>
            <a:off x="567526" y="4843058"/>
            <a:ext cx="8222461" cy="1077218"/>
          </a:xfrm>
          <a:prstGeom prst="rect">
            <a:avLst/>
          </a:prstGeom>
        </p:spPr>
        <p:txBody>
          <a:bodyPr wrap="square">
            <a:spAutoFit/>
          </a:bodyPr>
          <a:lstStyle/>
          <a:p>
            <a:pPr algn="just"/>
            <a:r>
              <a:rPr lang="fr-FR" sz="1600" dirty="0">
                <a:solidFill>
                  <a:schemeClr val="tx1">
                    <a:lumMod val="65000"/>
                    <a:lumOff val="35000"/>
                  </a:schemeClr>
                </a:solidFill>
                <a:latin typeface="+mn-lt"/>
                <a:ea typeface="+mn-ea"/>
              </a:rPr>
              <a:t>L’algorithme du Perceptron doit alors calculer (mettre à jour) les poids </a:t>
            </a:r>
            <a:r>
              <a:rPr lang="fr-FR" sz="1600" b="1" i="1" dirty="0">
                <a:solidFill>
                  <a:schemeClr val="tx1">
                    <a:lumMod val="65000"/>
                    <a:lumOff val="35000"/>
                  </a:schemeClr>
                </a:solidFill>
                <a:latin typeface="+mn-lt"/>
                <a:ea typeface="+mn-ea"/>
              </a:rPr>
              <a:t>w</a:t>
            </a:r>
            <a:r>
              <a:rPr lang="fr-FR" sz="1600" dirty="0">
                <a:solidFill>
                  <a:schemeClr val="tx1">
                    <a:lumMod val="65000"/>
                    <a:lumOff val="35000"/>
                  </a:schemeClr>
                </a:solidFill>
                <a:latin typeface="+mn-lt"/>
                <a:ea typeface="+mn-ea"/>
              </a:rPr>
              <a:t> en fonction des données d’entrées </a:t>
            </a:r>
            <a:r>
              <a:rPr lang="fr-FR" sz="1600" b="1" i="1" dirty="0">
                <a:solidFill>
                  <a:schemeClr val="tx1">
                    <a:lumMod val="65000"/>
                    <a:lumOff val="35000"/>
                  </a:schemeClr>
                </a:solidFill>
                <a:latin typeface="+mn-lt"/>
                <a:ea typeface="+mn-ea"/>
              </a:rPr>
              <a:t>x</a:t>
            </a:r>
            <a:r>
              <a:rPr lang="fr-FR" sz="1600" i="1" dirty="0">
                <a:solidFill>
                  <a:schemeClr val="tx1">
                    <a:lumMod val="65000"/>
                    <a:lumOff val="35000"/>
                  </a:schemeClr>
                </a:solidFill>
                <a:latin typeface="+mn-lt"/>
                <a:ea typeface="+mn-ea"/>
              </a:rPr>
              <a:t>, </a:t>
            </a:r>
            <a:r>
              <a:rPr lang="fr-FR" sz="1600" dirty="0">
                <a:solidFill>
                  <a:schemeClr val="tx1">
                    <a:lumMod val="65000"/>
                    <a:lumOff val="35000"/>
                  </a:schemeClr>
                </a:solidFill>
                <a:latin typeface="+mn-lt"/>
                <a:ea typeface="+mn-ea"/>
              </a:rPr>
              <a:t>du résultat obtenu </a:t>
            </a:r>
            <a:r>
              <a:rPr lang="fr-FR" sz="1600" b="1" i="1" dirty="0">
                <a:solidFill>
                  <a:schemeClr val="tx1">
                    <a:lumMod val="65000"/>
                    <a:lumOff val="35000"/>
                  </a:schemeClr>
                </a:solidFill>
                <a:latin typeface="+mn-lt"/>
                <a:ea typeface="+mn-ea"/>
              </a:rPr>
              <a:t>o</a:t>
            </a:r>
            <a:r>
              <a:rPr lang="fr-FR" sz="1600" i="1" dirty="0">
                <a:solidFill>
                  <a:schemeClr val="tx1">
                    <a:lumMod val="65000"/>
                    <a:lumOff val="35000"/>
                  </a:schemeClr>
                </a:solidFill>
                <a:latin typeface="+mn-lt"/>
                <a:ea typeface="+mn-ea"/>
              </a:rPr>
              <a:t>, </a:t>
            </a:r>
            <a:r>
              <a:rPr lang="fr-FR" sz="1600" dirty="0">
                <a:solidFill>
                  <a:schemeClr val="tx1">
                    <a:lumMod val="65000"/>
                    <a:lumOff val="35000"/>
                  </a:schemeClr>
                </a:solidFill>
                <a:latin typeface="+mn-lt"/>
                <a:ea typeface="+mn-ea"/>
              </a:rPr>
              <a:t>et du résultat attendu </a:t>
            </a:r>
            <a:r>
              <a:rPr lang="fr-FR" sz="1600" b="1" i="1" dirty="0">
                <a:solidFill>
                  <a:schemeClr val="tx1">
                    <a:lumMod val="65000"/>
                    <a:lumOff val="35000"/>
                  </a:schemeClr>
                </a:solidFill>
                <a:latin typeface="+mn-lt"/>
                <a:ea typeface="+mn-ea"/>
              </a:rPr>
              <a:t>c</a:t>
            </a:r>
            <a:r>
              <a:rPr lang="fr-FR" sz="1600" i="1" dirty="0">
                <a:solidFill>
                  <a:schemeClr val="tx1">
                    <a:lumMod val="65000"/>
                    <a:lumOff val="35000"/>
                  </a:schemeClr>
                </a:solidFill>
                <a:latin typeface="+mn-lt"/>
                <a:ea typeface="+mn-ea"/>
              </a:rPr>
              <a:t>.</a:t>
            </a:r>
          </a:p>
          <a:p>
            <a:pPr algn="just"/>
            <a:endParaRPr lang="fr-FR" sz="1600" i="1" dirty="0">
              <a:solidFill>
                <a:schemeClr val="tx1">
                  <a:lumMod val="65000"/>
                  <a:lumOff val="35000"/>
                </a:schemeClr>
              </a:solidFill>
              <a:latin typeface="+mn-lt"/>
              <a:ea typeface="+mn-ea"/>
            </a:endParaRPr>
          </a:p>
          <a:p>
            <a:pPr algn="just"/>
            <a:endParaRPr lang="fr-FR" sz="1600" i="1" dirty="0">
              <a:solidFill>
                <a:schemeClr val="tx1">
                  <a:lumMod val="65000"/>
                  <a:lumOff val="35000"/>
                </a:schemeClr>
              </a:solidFill>
              <a:latin typeface="+mn-lt"/>
              <a:ea typeface="+mn-ea"/>
            </a:endParaRPr>
          </a:p>
        </p:txBody>
      </p:sp>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5378"/>
          <a:stretch/>
        </p:blipFill>
        <p:spPr>
          <a:xfrm>
            <a:off x="4722609" y="2667803"/>
            <a:ext cx="3028416" cy="94785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8560" y="3583570"/>
            <a:ext cx="4303118" cy="1257377"/>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841" y="5487102"/>
            <a:ext cx="2481136" cy="387300"/>
          </a:xfrm>
          <a:prstGeom prst="rect">
            <a:avLst/>
          </a:prstGeom>
        </p:spPr>
      </p:pic>
    </p:spTree>
    <p:extLst>
      <p:ext uri="{BB962C8B-B14F-4D97-AF65-F5344CB8AC3E}">
        <p14:creationId xmlns:p14="http://schemas.microsoft.com/office/powerpoint/2010/main" val="1900002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(2/7) </a:t>
            </a:r>
            <a:r>
              <a:rPr lang="mr-IN" altLang="x-none" b="1" dirty="0">
                <a:solidFill>
                  <a:srgbClr val="595959"/>
                </a:solidFill>
                <a:ea typeface="MS PGothic" charset="-128"/>
              </a:rPr>
              <a:t>–</a:t>
            </a:r>
            <a:r>
              <a:rPr lang="fr-FR" altLang="x-none" b="1" dirty="0">
                <a:solidFill>
                  <a:srgbClr val="595959"/>
                </a:solidFill>
                <a:ea typeface="MS PGothic" charset="-128"/>
              </a:rPr>
              <a:t> l’algorithme de mise à jour des poids</a:t>
            </a:r>
          </a:p>
          <a:p>
            <a:pPr marL="342900" indent="-342900">
              <a:spcBef>
                <a:spcPts val="600"/>
              </a:spcBef>
            </a:pPr>
            <a:endParaRPr lang="fr-FR" sz="1600" dirty="0"/>
          </a:p>
          <a:p>
            <a:pPr marL="342900" indent="-342900">
              <a:spcBef>
                <a:spcPts val="600"/>
              </a:spcBef>
            </a:pPr>
            <a:r>
              <a:rPr lang="fr-FR" b="1" dirty="0"/>
              <a:t>1957 (</a:t>
            </a:r>
            <a:r>
              <a:rPr lang="fr-FR" b="1" dirty="0" err="1"/>
              <a:t>Rosenblatt</a:t>
            </a:r>
            <a:r>
              <a:rPr lang="fr-FR" b="1" dirty="0"/>
              <a:t>) Perceptron (</a:t>
            </a:r>
            <a:r>
              <a:rPr lang="fr-FR" b="1" i="1" dirty="0"/>
              <a:t>n</a:t>
            </a:r>
            <a:r>
              <a:rPr lang="fr-FR" b="1" dirty="0"/>
              <a:t> coefficients et </a:t>
            </a:r>
            <a:r>
              <a:rPr lang="fr-FR" b="1" i="1" dirty="0"/>
              <a:t>un</a:t>
            </a:r>
            <a:r>
              <a:rPr lang="fr-FR" b="1" dirty="0"/>
              <a:t> seuil ou biais)</a:t>
            </a:r>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58</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763" y="2552423"/>
            <a:ext cx="6069873" cy="3522413"/>
          </a:xfrm>
          <a:prstGeom prst="rect">
            <a:avLst/>
          </a:prstGeom>
        </p:spPr>
      </p:pic>
    </p:spTree>
    <p:extLst>
      <p:ext uri="{BB962C8B-B14F-4D97-AF65-F5344CB8AC3E}">
        <p14:creationId xmlns:p14="http://schemas.microsoft.com/office/powerpoint/2010/main" val="1936884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(3/7) </a:t>
            </a:r>
            <a:r>
              <a:rPr lang="mr-IN" altLang="x-none" b="1" dirty="0">
                <a:solidFill>
                  <a:srgbClr val="595959"/>
                </a:solidFill>
                <a:ea typeface="MS PGothic" charset="-128"/>
              </a:rPr>
              <a:t>–</a:t>
            </a:r>
            <a:r>
              <a:rPr lang="fr-FR" altLang="x-none" b="1" dirty="0">
                <a:solidFill>
                  <a:srgbClr val="595959"/>
                </a:solidFill>
                <a:ea typeface="MS PGothic" charset="-128"/>
              </a:rPr>
              <a:t> l’algorithme de mise à jour des poids </a:t>
            </a:r>
            <a:r>
              <a:rPr lang="mr-IN" altLang="x-none" b="1" dirty="0">
                <a:solidFill>
                  <a:srgbClr val="595959"/>
                </a:solidFill>
                <a:ea typeface="MS PGothic" charset="-128"/>
              </a:rPr>
              <a:t>–</a:t>
            </a:r>
            <a:r>
              <a:rPr lang="fr-FR" altLang="x-none" b="1" dirty="0">
                <a:solidFill>
                  <a:srgbClr val="595959"/>
                </a:solidFill>
                <a:ea typeface="MS PGothic" charset="-128"/>
              </a:rPr>
              <a:t> Exemple 1</a:t>
            </a:r>
          </a:p>
          <a:p>
            <a:pPr marL="342900" indent="-342900">
              <a:spcBef>
                <a:spcPts val="600"/>
              </a:spcBef>
            </a:pPr>
            <a:endParaRPr lang="fr-FR" sz="1600" dirty="0"/>
          </a:p>
          <a:p>
            <a:pPr marL="342900" indent="-342900">
              <a:spcBef>
                <a:spcPts val="600"/>
              </a:spcBef>
            </a:pPr>
            <a:r>
              <a:rPr lang="fr-FR" b="1" dirty="0"/>
              <a:t>1957 (</a:t>
            </a:r>
            <a:r>
              <a:rPr lang="fr-FR" b="1" dirty="0" err="1"/>
              <a:t>Rosenblatt</a:t>
            </a:r>
            <a:r>
              <a:rPr lang="fr-FR" b="1" dirty="0"/>
              <a:t>) Perceptron (</a:t>
            </a:r>
            <a:r>
              <a:rPr lang="fr-FR" b="1" i="1" dirty="0"/>
              <a:t>n</a:t>
            </a:r>
            <a:r>
              <a:rPr lang="fr-FR" b="1" dirty="0"/>
              <a:t> coefficients et </a:t>
            </a:r>
            <a:r>
              <a:rPr lang="fr-FR" b="1" i="1" dirty="0"/>
              <a:t>un</a:t>
            </a:r>
            <a:r>
              <a:rPr lang="fr-FR" b="1" dirty="0"/>
              <a:t> seuil ou biais)</a:t>
            </a:r>
          </a:p>
          <a:p>
            <a:pPr marL="342900" indent="-342900">
              <a:spcBef>
                <a:spcPts val="600"/>
              </a:spcBef>
            </a:pPr>
            <a:endParaRPr lang="fr-FR" sz="1600" b="1" dirty="0"/>
          </a:p>
          <a:p>
            <a:pPr marL="342900" indent="-342900">
              <a:spcBef>
                <a:spcPts val="600"/>
              </a:spcBef>
            </a:pPr>
            <a:r>
              <a:rPr lang="fr-FR" sz="1600" b="1" dirty="0"/>
              <a:t>Déterminer si un chiffre donné sur 7 </a:t>
            </a:r>
            <a:r>
              <a:rPr lang="fr-FR" sz="1600" b="1" dirty="0" err="1"/>
              <a:t>leds</a:t>
            </a:r>
            <a:r>
              <a:rPr lang="fr-FR" sz="1600" b="1" dirty="0"/>
              <a:t> est pair (0) ou impair (1)</a:t>
            </a:r>
          </a:p>
          <a:p>
            <a:pPr marL="342900" indent="-342900">
              <a:spcBef>
                <a:spcPts val="600"/>
              </a:spcBef>
            </a:pPr>
            <a:endParaRPr lang="fr-FR" sz="1600" dirty="0"/>
          </a:p>
          <a:p>
            <a:pPr marL="342900" indent="-342900">
              <a:spcBef>
                <a:spcPts val="600"/>
              </a:spcBef>
            </a:pPr>
            <a:r>
              <a:rPr lang="fr-FR" sz="1600" dirty="0"/>
              <a:t>Notre échantillon S: les chiffres de 0 à 9 (codés sur 7 </a:t>
            </a:r>
            <a:r>
              <a:rPr lang="fr-FR" sz="1600" dirty="0" err="1"/>
              <a:t>leds</a:t>
            </a:r>
            <a:r>
              <a:rPr lang="fr-FR" sz="1600" dirty="0"/>
              <a:t>) </a:t>
            </a:r>
          </a:p>
          <a:p>
            <a:pPr marL="342900" indent="-342900">
              <a:spcBef>
                <a:spcPts val="600"/>
              </a:spcBef>
            </a:pPr>
            <a:r>
              <a:rPr lang="fr-FR" sz="1600" dirty="0"/>
              <a:t>et le </a:t>
            </a:r>
            <a:r>
              <a:rPr lang="fr-FR" sz="1600" dirty="0" err="1"/>
              <a:t>résutat</a:t>
            </a:r>
            <a:r>
              <a:rPr lang="fr-FR" sz="1600" dirty="0"/>
              <a:t> qui dit si le chiffre est pair ou impair (0 ou 1).</a:t>
            </a:r>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59</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981" y="2539938"/>
            <a:ext cx="1576307" cy="3102307"/>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10" y="4321272"/>
            <a:ext cx="6236330" cy="1326496"/>
          </a:xfrm>
          <a:prstGeom prst="rect">
            <a:avLst/>
          </a:prstGeom>
        </p:spPr>
      </p:pic>
      <p:sp>
        <p:nvSpPr>
          <p:cNvPr id="6" name="ZoneTexte 5"/>
          <p:cNvSpPr txBox="1"/>
          <p:nvPr/>
        </p:nvSpPr>
        <p:spPr>
          <a:xfrm>
            <a:off x="7595285" y="3641469"/>
            <a:ext cx="139849" cy="492443"/>
          </a:xfrm>
          <a:prstGeom prst="rect">
            <a:avLst/>
          </a:prstGeom>
          <a:noFill/>
        </p:spPr>
        <p:txBody>
          <a:bodyPr wrap="square" rtlCol="0">
            <a:spAutoFit/>
          </a:bodyPr>
          <a:lstStyle/>
          <a:p>
            <a:r>
              <a:rPr lang="en-GB" sz="2600" dirty="0"/>
              <a:t>7</a:t>
            </a:r>
          </a:p>
        </p:txBody>
      </p:sp>
    </p:spTree>
    <p:extLst>
      <p:ext uri="{BB962C8B-B14F-4D97-AF65-F5344CB8AC3E}">
        <p14:creationId xmlns:p14="http://schemas.microsoft.com/office/powerpoint/2010/main" val="929844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defRPr/>
            </a:pPr>
            <a:r>
              <a:rPr lang="fr-FR" dirty="0">
                <a:solidFill>
                  <a:schemeClr val="tx1"/>
                </a:solidFill>
                <a:cs typeface="ＭＳ Ｐゴシック" charset="0"/>
              </a:rPr>
              <a:t>1- </a:t>
            </a:r>
            <a:r>
              <a:rPr lang="fr-FR" sz="3200" dirty="0">
                <a:solidFill>
                  <a:schemeClr val="tx1"/>
                </a:solidFill>
                <a:cs typeface="ＭＳ Ｐゴシック" charset="0"/>
              </a:rPr>
              <a:t>Introduction(4/13)</a:t>
            </a:r>
          </a:p>
        </p:txBody>
      </p:sp>
      <p:sp>
        <p:nvSpPr>
          <p:cNvPr id="28674"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lnSpc>
                <a:spcPct val="70000"/>
              </a:lnSpc>
              <a:buClrTx/>
              <a:buFont typeface="Century Gothic" charset="0"/>
              <a:buAutoNum type="arabicPeriod"/>
            </a:pPr>
            <a:r>
              <a:rPr lang="fr-FR" altLang="x-none" b="1">
                <a:solidFill>
                  <a:srgbClr val="595959"/>
                </a:solidFill>
                <a:ea typeface="MS PGothic" charset="-128"/>
              </a:rPr>
              <a:t>Définitions (4/4)</a:t>
            </a:r>
            <a:endParaRPr lang="fr-SN" altLang="x-none">
              <a:solidFill>
                <a:srgbClr val="595959"/>
              </a:solidFill>
              <a:ea typeface="MS PGothic" charset="-128"/>
            </a:endParaRPr>
          </a:p>
          <a:p>
            <a:pPr marL="342900" indent="-342900" algn="just">
              <a:lnSpc>
                <a:spcPct val="80000"/>
              </a:lnSpc>
              <a:spcBef>
                <a:spcPct val="0"/>
              </a:spcBef>
              <a:buFont typeface="Wingdings 2" charset="2"/>
              <a:buNone/>
            </a:pPr>
            <a:endParaRPr lang="fr-SN" altLang="x-none" sz="1500">
              <a:solidFill>
                <a:srgbClr val="595959"/>
              </a:solidFill>
              <a:ea typeface="MS PGothic" charset="-128"/>
            </a:endParaRPr>
          </a:p>
          <a:p>
            <a:pPr marL="342900" indent="-342900" algn="ctr">
              <a:lnSpc>
                <a:spcPct val="80000"/>
              </a:lnSpc>
              <a:spcBef>
                <a:spcPct val="0"/>
              </a:spcBef>
              <a:buFont typeface="Wingdings 2" charset="2"/>
              <a:buNone/>
            </a:pPr>
            <a:r>
              <a:rPr lang="fr-SN" altLang="x-none">
                <a:solidFill>
                  <a:srgbClr val="595959"/>
                </a:solidFill>
                <a:ea typeface="MS PGothic" charset="-128"/>
              </a:rPr>
              <a:t>Elements de comparaison</a:t>
            </a:r>
          </a:p>
        </p:txBody>
      </p:sp>
      <p:sp>
        <p:nvSpPr>
          <p:cNvPr id="2867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9EAEB174-67C5-A740-9129-DD84CC5D4DA1}" type="slidenum">
              <a:rPr lang="en-US" altLang="x-none" sz="800">
                <a:solidFill>
                  <a:srgbClr val="595959"/>
                </a:solidFill>
              </a:rPr>
              <a:pPr eaLnBrk="1" hangingPunct="1"/>
              <a:t>6</a:t>
            </a:fld>
            <a:endParaRPr lang="en-US" altLang="x-none" sz="800">
              <a:solidFill>
                <a:srgbClr val="595959"/>
              </a:solidFill>
            </a:endParaRPr>
          </a:p>
        </p:txBody>
      </p:sp>
      <p:grpSp>
        <p:nvGrpSpPr>
          <p:cNvPr id="28676" name="Group 5"/>
          <p:cNvGrpSpPr>
            <a:grpSpLocks/>
          </p:cNvGrpSpPr>
          <p:nvPr/>
        </p:nvGrpSpPr>
        <p:grpSpPr bwMode="auto">
          <a:xfrm>
            <a:off x="762000" y="2236788"/>
            <a:ext cx="7696200" cy="4249737"/>
            <a:chOff x="528" y="1142"/>
            <a:chExt cx="4704" cy="2458"/>
          </a:xfrm>
        </p:grpSpPr>
        <p:sp>
          <p:nvSpPr>
            <p:cNvPr id="28678" name="Rectangle 6"/>
            <p:cNvSpPr>
              <a:spLocks noChangeArrowheads="1"/>
            </p:cNvSpPr>
            <p:nvPr/>
          </p:nvSpPr>
          <p:spPr bwMode="auto">
            <a:xfrm>
              <a:off x="2880" y="1535"/>
              <a:ext cx="235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87325" indent="-152400" defTabSz="762000" eaLnBrk="0" hangingPunct="0">
                <a:defRPr sz="2400">
                  <a:solidFill>
                    <a:schemeClr val="tx1"/>
                  </a:solidFill>
                  <a:latin typeface="Century Gothic" charset="0"/>
                  <a:ea typeface="MS PGothic" charset="-128"/>
                </a:defRPr>
              </a:lvl1pPr>
              <a:lvl2pPr marL="742950" indent="-285750" defTabSz="762000" eaLnBrk="0" hangingPunct="0">
                <a:defRPr sz="2400">
                  <a:solidFill>
                    <a:schemeClr val="tx1"/>
                  </a:solidFill>
                  <a:latin typeface="Century Gothic" charset="0"/>
                  <a:ea typeface="MS PGothic" charset="-128"/>
                </a:defRPr>
              </a:lvl2pPr>
              <a:lvl3pPr marL="1143000" indent="-228600" defTabSz="762000" eaLnBrk="0" hangingPunct="0">
                <a:defRPr sz="2400">
                  <a:solidFill>
                    <a:schemeClr val="tx1"/>
                  </a:solidFill>
                  <a:latin typeface="Century Gothic" charset="0"/>
                  <a:ea typeface="MS PGothic" charset="-128"/>
                </a:defRPr>
              </a:lvl3pPr>
              <a:lvl4pPr marL="1600200" indent="-228600" defTabSz="762000" eaLnBrk="0" hangingPunct="0">
                <a:defRPr sz="2400">
                  <a:solidFill>
                    <a:schemeClr val="tx1"/>
                  </a:solidFill>
                  <a:latin typeface="Century Gothic" charset="0"/>
                  <a:ea typeface="MS PGothic" charset="-128"/>
                </a:defRPr>
              </a:lvl4pPr>
              <a:lvl5pPr marL="2057400" indent="-228600" defTabSz="762000" eaLnBrk="0" hangingPunct="0">
                <a:defRPr sz="2400">
                  <a:solidFill>
                    <a:schemeClr val="tx1"/>
                  </a:solidFill>
                  <a:latin typeface="Century Gothic" charset="0"/>
                  <a:ea typeface="MS PGothic" charset="-128"/>
                </a:defRPr>
              </a:lvl5pPr>
              <a:lvl6pPr marL="2514600" indent="-228600" defTabSz="762000" eaLnBrk="0" fontAlgn="base" hangingPunct="0">
                <a:spcBef>
                  <a:spcPct val="0"/>
                </a:spcBef>
                <a:spcAft>
                  <a:spcPct val="0"/>
                </a:spcAft>
                <a:defRPr sz="2400">
                  <a:solidFill>
                    <a:schemeClr val="tx1"/>
                  </a:solidFill>
                  <a:latin typeface="Century Gothic" charset="0"/>
                  <a:ea typeface="MS PGothic" charset="-128"/>
                </a:defRPr>
              </a:lvl6pPr>
              <a:lvl7pPr marL="2971800" indent="-228600" defTabSz="762000" eaLnBrk="0" fontAlgn="base" hangingPunct="0">
                <a:spcBef>
                  <a:spcPct val="0"/>
                </a:spcBef>
                <a:spcAft>
                  <a:spcPct val="0"/>
                </a:spcAft>
                <a:defRPr sz="2400">
                  <a:solidFill>
                    <a:schemeClr val="tx1"/>
                  </a:solidFill>
                  <a:latin typeface="Century Gothic" charset="0"/>
                  <a:ea typeface="MS PGothic" charset="-128"/>
                </a:defRPr>
              </a:lvl7pPr>
              <a:lvl8pPr marL="3429000" indent="-228600" defTabSz="762000" eaLnBrk="0" fontAlgn="base" hangingPunct="0">
                <a:spcBef>
                  <a:spcPct val="0"/>
                </a:spcBef>
                <a:spcAft>
                  <a:spcPct val="0"/>
                </a:spcAft>
                <a:defRPr sz="2400">
                  <a:solidFill>
                    <a:schemeClr val="tx1"/>
                  </a:solidFill>
                  <a:latin typeface="Century Gothic" charset="0"/>
                  <a:ea typeface="MS PGothic" charset="-128"/>
                </a:defRPr>
              </a:lvl8pPr>
              <a:lvl9pPr marL="3886200" indent="-228600" defTabSz="7620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spcBef>
                  <a:spcPct val="20000"/>
                </a:spcBef>
                <a:buFontTx/>
                <a:buChar char="•"/>
              </a:pPr>
              <a:r>
                <a:rPr lang="fr-FR" altLang="x-none" sz="1900"/>
                <a:t>Plus près du fonctionnement de l</a:t>
              </a:r>
              <a:r>
                <a:rPr lang="fr-FR" altLang="fr-FR" sz="1900"/>
                <a:t>’</a:t>
              </a:r>
              <a:r>
                <a:rPr lang="fr-FR" altLang="x-none" sz="1900"/>
                <a:t>être humain</a:t>
              </a:r>
            </a:p>
            <a:p>
              <a:pPr eaLnBrk="1" hangingPunct="1">
                <a:spcBef>
                  <a:spcPct val="20000"/>
                </a:spcBef>
                <a:buFontTx/>
                <a:buChar char="•"/>
              </a:pPr>
              <a:r>
                <a:rPr lang="fr-FR" altLang="x-none" sz="1900"/>
                <a:t>Plus adaptées aux </a:t>
              </a:r>
              <a:r>
                <a:rPr lang="fr-FR" altLang="x-none" sz="1900" i="1"/>
                <a:t>traitements symboliques</a:t>
              </a:r>
              <a:endParaRPr lang="fr-FR" altLang="x-none" sz="1900"/>
            </a:p>
            <a:p>
              <a:pPr eaLnBrk="1" hangingPunct="1">
                <a:spcBef>
                  <a:spcPct val="20000"/>
                </a:spcBef>
                <a:buFontTx/>
                <a:buChar char="•"/>
              </a:pPr>
              <a:r>
                <a:rPr lang="fr-FR" altLang="x-none" sz="1900"/>
                <a:t>Utilisent beaucoup d</a:t>
              </a:r>
              <a:r>
                <a:rPr lang="fr-FR" altLang="fr-FR" sz="1900"/>
                <a:t>’</a:t>
              </a:r>
              <a:r>
                <a:rPr lang="fr-FR" altLang="ja-JP" sz="1900" i="1"/>
                <a:t>inférences</a:t>
              </a:r>
              <a:endParaRPr lang="fr-FR" altLang="ja-JP" sz="1900"/>
            </a:p>
            <a:p>
              <a:pPr eaLnBrk="1" hangingPunct="1">
                <a:spcBef>
                  <a:spcPct val="20000"/>
                </a:spcBef>
                <a:buFontTx/>
                <a:buChar char="•"/>
              </a:pPr>
              <a:r>
                <a:rPr lang="fr-FR" altLang="x-none" sz="1900"/>
                <a:t>Font appel à des </a:t>
              </a:r>
              <a:r>
                <a:rPr lang="fr-FR" altLang="x-none" sz="1900" i="1"/>
                <a:t>heuristiques</a:t>
              </a:r>
              <a:r>
                <a:rPr lang="fr-FR" altLang="x-none" sz="1900"/>
                <a:t> et à des raisonnements incertains</a:t>
              </a:r>
            </a:p>
            <a:p>
              <a:pPr eaLnBrk="1" hangingPunct="1">
                <a:spcBef>
                  <a:spcPct val="20000"/>
                </a:spcBef>
                <a:buFontTx/>
                <a:buChar char="•"/>
              </a:pPr>
              <a:r>
                <a:rPr lang="fr-FR" altLang="x-none" sz="1900"/>
                <a:t>Sont généralisables à des domaines différents</a:t>
              </a:r>
            </a:p>
          </p:txBody>
        </p:sp>
        <p:sp>
          <p:nvSpPr>
            <p:cNvPr id="28679" name="Rectangle 7"/>
            <p:cNvSpPr>
              <a:spLocks noChangeArrowheads="1"/>
            </p:cNvSpPr>
            <p:nvPr/>
          </p:nvSpPr>
          <p:spPr bwMode="auto">
            <a:xfrm>
              <a:off x="528" y="1536"/>
              <a:ext cx="2352"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87325" indent="-152400" defTabSz="762000" eaLnBrk="0" hangingPunct="0">
                <a:defRPr sz="2400">
                  <a:solidFill>
                    <a:schemeClr val="tx1"/>
                  </a:solidFill>
                  <a:latin typeface="Century Gothic" charset="0"/>
                  <a:ea typeface="MS PGothic" charset="-128"/>
                </a:defRPr>
              </a:lvl1pPr>
              <a:lvl2pPr marL="742950" indent="-285750" defTabSz="762000" eaLnBrk="0" hangingPunct="0">
                <a:defRPr sz="2400">
                  <a:solidFill>
                    <a:schemeClr val="tx1"/>
                  </a:solidFill>
                  <a:latin typeface="Century Gothic" charset="0"/>
                  <a:ea typeface="MS PGothic" charset="-128"/>
                </a:defRPr>
              </a:lvl2pPr>
              <a:lvl3pPr marL="1143000" indent="-228600" defTabSz="762000" eaLnBrk="0" hangingPunct="0">
                <a:defRPr sz="2400">
                  <a:solidFill>
                    <a:schemeClr val="tx1"/>
                  </a:solidFill>
                  <a:latin typeface="Century Gothic" charset="0"/>
                  <a:ea typeface="MS PGothic" charset="-128"/>
                </a:defRPr>
              </a:lvl3pPr>
              <a:lvl4pPr marL="1600200" indent="-228600" defTabSz="762000" eaLnBrk="0" hangingPunct="0">
                <a:defRPr sz="2400">
                  <a:solidFill>
                    <a:schemeClr val="tx1"/>
                  </a:solidFill>
                  <a:latin typeface="Century Gothic" charset="0"/>
                  <a:ea typeface="MS PGothic" charset="-128"/>
                </a:defRPr>
              </a:lvl4pPr>
              <a:lvl5pPr marL="2057400" indent="-228600" defTabSz="762000" eaLnBrk="0" hangingPunct="0">
                <a:defRPr sz="2400">
                  <a:solidFill>
                    <a:schemeClr val="tx1"/>
                  </a:solidFill>
                  <a:latin typeface="Century Gothic" charset="0"/>
                  <a:ea typeface="MS PGothic" charset="-128"/>
                </a:defRPr>
              </a:lvl5pPr>
              <a:lvl6pPr marL="2514600" indent="-228600" defTabSz="762000" eaLnBrk="0" fontAlgn="base" hangingPunct="0">
                <a:spcBef>
                  <a:spcPct val="0"/>
                </a:spcBef>
                <a:spcAft>
                  <a:spcPct val="0"/>
                </a:spcAft>
                <a:defRPr sz="2400">
                  <a:solidFill>
                    <a:schemeClr val="tx1"/>
                  </a:solidFill>
                  <a:latin typeface="Century Gothic" charset="0"/>
                  <a:ea typeface="MS PGothic" charset="-128"/>
                </a:defRPr>
              </a:lvl6pPr>
              <a:lvl7pPr marL="2971800" indent="-228600" defTabSz="762000" eaLnBrk="0" fontAlgn="base" hangingPunct="0">
                <a:spcBef>
                  <a:spcPct val="0"/>
                </a:spcBef>
                <a:spcAft>
                  <a:spcPct val="0"/>
                </a:spcAft>
                <a:defRPr sz="2400">
                  <a:solidFill>
                    <a:schemeClr val="tx1"/>
                  </a:solidFill>
                  <a:latin typeface="Century Gothic" charset="0"/>
                  <a:ea typeface="MS PGothic" charset="-128"/>
                </a:defRPr>
              </a:lvl7pPr>
              <a:lvl8pPr marL="3429000" indent="-228600" defTabSz="762000" eaLnBrk="0" fontAlgn="base" hangingPunct="0">
                <a:spcBef>
                  <a:spcPct val="0"/>
                </a:spcBef>
                <a:spcAft>
                  <a:spcPct val="0"/>
                </a:spcAft>
                <a:defRPr sz="2400">
                  <a:solidFill>
                    <a:schemeClr val="tx1"/>
                  </a:solidFill>
                  <a:latin typeface="Century Gothic" charset="0"/>
                  <a:ea typeface="MS PGothic" charset="-128"/>
                </a:defRPr>
              </a:lvl8pPr>
              <a:lvl9pPr marL="3886200" indent="-228600" defTabSz="7620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spcBef>
                  <a:spcPct val="20000"/>
                </a:spcBef>
                <a:buFontTx/>
                <a:buChar char="•"/>
              </a:pPr>
              <a:r>
                <a:rPr lang="fr-FR" altLang="x-none" sz="1900"/>
                <a:t>Plus près du fonctionnement de la machine</a:t>
              </a:r>
            </a:p>
            <a:p>
              <a:pPr eaLnBrk="1" hangingPunct="1">
                <a:spcBef>
                  <a:spcPct val="20000"/>
                </a:spcBef>
                <a:buFontTx/>
                <a:buChar char="•"/>
              </a:pPr>
              <a:r>
                <a:rPr lang="fr-FR" altLang="x-none" sz="1900"/>
                <a:t>Plus adaptées aux traitements numériques</a:t>
              </a:r>
            </a:p>
            <a:p>
              <a:pPr eaLnBrk="1" hangingPunct="1">
                <a:spcBef>
                  <a:spcPct val="20000"/>
                </a:spcBef>
                <a:buFontTx/>
                <a:buChar char="•"/>
              </a:pPr>
              <a:r>
                <a:rPr lang="fr-FR" altLang="x-none" sz="1900"/>
                <a:t>Utilisent beaucoup de calculs</a:t>
              </a:r>
            </a:p>
            <a:p>
              <a:pPr eaLnBrk="1" hangingPunct="1">
                <a:spcBef>
                  <a:spcPct val="20000"/>
                </a:spcBef>
                <a:buFontTx/>
                <a:buChar char="•"/>
              </a:pPr>
              <a:r>
                <a:rPr lang="fr-FR" altLang="x-none" sz="1900"/>
                <a:t>Suivent des algorithmes rigides et exhaustifs</a:t>
              </a:r>
            </a:p>
            <a:p>
              <a:pPr eaLnBrk="1" hangingPunct="1">
                <a:spcBef>
                  <a:spcPct val="20000"/>
                </a:spcBef>
                <a:buFontTx/>
                <a:buChar char="•"/>
              </a:pPr>
              <a:r>
                <a:rPr lang="fr-FR" altLang="x-none" sz="1900"/>
                <a:t>Ne sont généralisables qu</a:t>
              </a:r>
              <a:r>
                <a:rPr lang="fr-FR" altLang="fr-FR" sz="1900"/>
                <a:t>’</a:t>
              </a:r>
              <a:r>
                <a:rPr lang="fr-FR" altLang="x-none" sz="1900"/>
                <a:t>à une classe de problèmes semblables</a:t>
              </a:r>
            </a:p>
          </p:txBody>
        </p:sp>
        <p:sp>
          <p:nvSpPr>
            <p:cNvPr id="28680" name="Line 8"/>
            <p:cNvSpPr>
              <a:spLocks noChangeShapeType="1"/>
            </p:cNvSpPr>
            <p:nvPr/>
          </p:nvSpPr>
          <p:spPr bwMode="auto">
            <a:xfrm flipV="1">
              <a:off x="2880" y="1440"/>
              <a:ext cx="0" cy="21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8681" name="Rectangle 9"/>
            <p:cNvSpPr>
              <a:spLocks noChangeArrowheads="1"/>
            </p:cNvSpPr>
            <p:nvPr/>
          </p:nvSpPr>
          <p:spPr bwMode="auto">
            <a:xfrm>
              <a:off x="536" y="1448"/>
              <a:ext cx="4688" cy="214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endParaRPr lang="fr-FR" altLang="x-none" sz="1800"/>
            </a:p>
          </p:txBody>
        </p:sp>
        <p:sp>
          <p:nvSpPr>
            <p:cNvPr id="28682" name="Rectangle 10"/>
            <p:cNvSpPr>
              <a:spLocks noChangeArrowheads="1"/>
            </p:cNvSpPr>
            <p:nvPr/>
          </p:nvSpPr>
          <p:spPr bwMode="auto">
            <a:xfrm>
              <a:off x="2880" y="1142"/>
              <a:ext cx="23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1800" b="1"/>
                <a:t>Intelligence Artificielle</a:t>
              </a:r>
            </a:p>
          </p:txBody>
        </p:sp>
        <p:sp>
          <p:nvSpPr>
            <p:cNvPr id="28683" name="Rectangle 11"/>
            <p:cNvSpPr>
              <a:spLocks noChangeArrowheads="1"/>
            </p:cNvSpPr>
            <p:nvPr/>
          </p:nvSpPr>
          <p:spPr bwMode="auto">
            <a:xfrm>
              <a:off x="528" y="1142"/>
              <a:ext cx="23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algn="ctr" eaLnBrk="1" hangingPunct="1"/>
              <a:r>
                <a:rPr lang="fr-FR" altLang="x-none" sz="1800" b="1"/>
                <a:t>Algorithmique classique</a:t>
              </a:r>
            </a:p>
          </p:txBody>
        </p:sp>
      </p:grpSp>
      <p:sp>
        <p:nvSpPr>
          <p:cNvPr id="2867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AD09CAFE-066C-2D44-8868-1D238E52BC3C}" type="datetime6">
              <a:rPr lang="fr-SN" altLang="x-none" sz="1200"/>
              <a:pPr eaLnBrk="1" hangingPunct="1"/>
              <a:t>novembre 24</a:t>
            </a:fld>
            <a:endParaRPr lang="fr-FR" altLang="x-none"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(4/7) </a:t>
            </a:r>
            <a:r>
              <a:rPr lang="mr-IN" altLang="x-none" b="1" dirty="0">
                <a:solidFill>
                  <a:srgbClr val="595959"/>
                </a:solidFill>
                <a:ea typeface="MS PGothic" charset="-128"/>
              </a:rPr>
              <a:t>–</a:t>
            </a:r>
            <a:r>
              <a:rPr lang="fr-FR" altLang="x-none" b="1" dirty="0">
                <a:solidFill>
                  <a:srgbClr val="595959"/>
                </a:solidFill>
                <a:ea typeface="MS PGothic" charset="-128"/>
              </a:rPr>
              <a:t> l’algorithme de mise à jour des poids </a:t>
            </a:r>
            <a:r>
              <a:rPr lang="mr-IN" altLang="x-none" b="1" dirty="0">
                <a:solidFill>
                  <a:srgbClr val="595959"/>
                </a:solidFill>
                <a:ea typeface="MS PGothic" charset="-128"/>
              </a:rPr>
              <a:t>–</a:t>
            </a:r>
            <a:r>
              <a:rPr lang="fr-FR" altLang="x-none" b="1" dirty="0">
                <a:solidFill>
                  <a:srgbClr val="595959"/>
                </a:solidFill>
                <a:ea typeface="MS PGothic" charset="-128"/>
              </a:rPr>
              <a:t> Exemple 1</a:t>
            </a:r>
          </a:p>
          <a:p>
            <a:pPr marL="342900" indent="-342900">
              <a:spcBef>
                <a:spcPts val="600"/>
              </a:spcBef>
            </a:pPr>
            <a:endParaRPr lang="fr-FR" sz="1600" dirty="0"/>
          </a:p>
          <a:p>
            <a:pPr marL="342900" indent="-342900">
              <a:spcBef>
                <a:spcPts val="600"/>
              </a:spcBef>
            </a:pPr>
            <a:r>
              <a:rPr lang="fr-FR" sz="1600" b="1" dirty="0"/>
              <a:t>Déterminer si un chiffre donné sur 7 </a:t>
            </a:r>
            <a:r>
              <a:rPr lang="fr-FR" sz="1600" b="1" dirty="0" err="1"/>
              <a:t>leds</a:t>
            </a:r>
            <a:r>
              <a:rPr lang="fr-FR" sz="1600" b="1" dirty="0"/>
              <a:t> est pair (0) ou impair (1)</a:t>
            </a:r>
          </a:p>
          <a:p>
            <a:pPr marL="342900" indent="-342900">
              <a:spcBef>
                <a:spcPts val="600"/>
              </a:spcBef>
            </a:pPr>
            <a:r>
              <a:rPr lang="fr-FR" sz="1600" dirty="0"/>
              <a:t>Pour chaque élément de l’échantillon :</a:t>
            </a:r>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60</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656" y="2177194"/>
            <a:ext cx="1105856" cy="217641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635" y="3022900"/>
            <a:ext cx="5380538" cy="3426316"/>
          </a:xfrm>
          <a:prstGeom prst="rect">
            <a:avLst/>
          </a:prstGeom>
        </p:spPr>
      </p:pic>
      <p:sp>
        <p:nvSpPr>
          <p:cNvPr id="4" name="Rectangle 3"/>
          <p:cNvSpPr/>
          <p:nvPr/>
        </p:nvSpPr>
        <p:spPr>
          <a:xfrm>
            <a:off x="5034578" y="3447826"/>
            <a:ext cx="107577" cy="29099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ZoneTexte 9"/>
          <p:cNvSpPr txBox="1"/>
          <p:nvPr/>
        </p:nvSpPr>
        <p:spPr>
          <a:xfrm>
            <a:off x="8018735" y="2896071"/>
            <a:ext cx="139849" cy="369332"/>
          </a:xfrm>
          <a:prstGeom prst="rect">
            <a:avLst/>
          </a:prstGeom>
          <a:noFill/>
        </p:spPr>
        <p:txBody>
          <a:bodyPr wrap="square" rtlCol="0">
            <a:spAutoFit/>
          </a:bodyPr>
          <a:lstStyle/>
          <a:p>
            <a:r>
              <a:rPr lang="en-GB"/>
              <a:t>7</a:t>
            </a:r>
          </a:p>
        </p:txBody>
      </p:sp>
      <p:sp>
        <p:nvSpPr>
          <p:cNvPr id="11" name="ZoneTexte 10"/>
          <p:cNvSpPr txBox="1"/>
          <p:nvPr/>
        </p:nvSpPr>
        <p:spPr>
          <a:xfrm>
            <a:off x="7723991" y="4862168"/>
            <a:ext cx="1065997" cy="369332"/>
          </a:xfrm>
          <a:prstGeom prst="rect">
            <a:avLst/>
          </a:prstGeom>
          <a:noFill/>
        </p:spPr>
        <p:txBody>
          <a:bodyPr wrap="square" rtlCol="0">
            <a:spAutoFit/>
          </a:bodyPr>
          <a:lstStyle/>
          <a:p>
            <a:r>
              <a:rPr lang="en-GB" dirty="0"/>
              <a:t> </a:t>
            </a:r>
            <a:r>
              <a:rPr lang="en-GB" dirty="0" err="1"/>
              <a:t>biais</a:t>
            </a:r>
            <a:endParaRPr lang="en-GB" dirty="0"/>
          </a:p>
        </p:txBody>
      </p:sp>
      <p:cxnSp>
        <p:nvCxnSpPr>
          <p:cNvPr id="8" name="Connecteur droit 7"/>
          <p:cNvCxnSpPr/>
          <p:nvPr/>
        </p:nvCxnSpPr>
        <p:spPr>
          <a:xfrm flipH="1" flipV="1">
            <a:off x="5142155" y="3447826"/>
            <a:ext cx="2708236" cy="1531172"/>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0963" y="2666072"/>
            <a:ext cx="2567229" cy="400739"/>
          </a:xfrm>
          <a:prstGeom prst="rect">
            <a:avLst/>
          </a:prstGeom>
        </p:spPr>
      </p:pic>
      <p:sp>
        <p:nvSpPr>
          <p:cNvPr id="15" name="Rectangle 14"/>
          <p:cNvSpPr/>
          <p:nvPr/>
        </p:nvSpPr>
        <p:spPr>
          <a:xfrm>
            <a:off x="2850771" y="3447826"/>
            <a:ext cx="107577" cy="290994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necteur droit 15"/>
          <p:cNvCxnSpPr/>
          <p:nvPr/>
        </p:nvCxnSpPr>
        <p:spPr>
          <a:xfrm flipH="1" flipV="1">
            <a:off x="2958349" y="3447826"/>
            <a:ext cx="4892042" cy="1701856"/>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732442" y="6196405"/>
            <a:ext cx="1904103" cy="1721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ZoneTexte 20"/>
          <p:cNvSpPr txBox="1"/>
          <p:nvPr/>
        </p:nvSpPr>
        <p:spPr>
          <a:xfrm>
            <a:off x="320522" y="4965016"/>
            <a:ext cx="1465240" cy="923330"/>
          </a:xfrm>
          <a:prstGeom prst="rect">
            <a:avLst/>
          </a:prstGeom>
          <a:noFill/>
        </p:spPr>
        <p:txBody>
          <a:bodyPr wrap="square" rtlCol="0">
            <a:spAutoFit/>
          </a:bodyPr>
          <a:lstStyle/>
          <a:p>
            <a:r>
              <a:rPr lang="en-GB" dirty="0"/>
              <a:t>Perceptron de sortie</a:t>
            </a:r>
          </a:p>
          <a:p>
            <a:endParaRPr lang="en-GB" dirty="0"/>
          </a:p>
        </p:txBody>
      </p:sp>
      <p:cxnSp>
        <p:nvCxnSpPr>
          <p:cNvPr id="22" name="Connecteur droit 21"/>
          <p:cNvCxnSpPr/>
          <p:nvPr/>
        </p:nvCxnSpPr>
        <p:spPr>
          <a:xfrm flipH="1" flipV="1">
            <a:off x="1426150" y="5305680"/>
            <a:ext cx="1306292" cy="8907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89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(5/7) </a:t>
            </a:r>
            <a:r>
              <a:rPr lang="mr-IN" altLang="x-none" b="1" dirty="0">
                <a:solidFill>
                  <a:srgbClr val="595959"/>
                </a:solidFill>
                <a:ea typeface="MS PGothic" charset="-128"/>
              </a:rPr>
              <a:t>–</a:t>
            </a:r>
            <a:r>
              <a:rPr lang="fr-FR" altLang="x-none" b="1" dirty="0">
                <a:solidFill>
                  <a:srgbClr val="595959"/>
                </a:solidFill>
                <a:ea typeface="MS PGothic" charset="-128"/>
              </a:rPr>
              <a:t> l’algorithme de mise à jour des poids </a:t>
            </a:r>
            <a:r>
              <a:rPr lang="mr-IN" altLang="x-none" b="1" dirty="0">
                <a:solidFill>
                  <a:srgbClr val="595959"/>
                </a:solidFill>
                <a:ea typeface="MS PGothic" charset="-128"/>
              </a:rPr>
              <a:t>–</a:t>
            </a:r>
            <a:r>
              <a:rPr lang="fr-FR" altLang="x-none" b="1" dirty="0">
                <a:solidFill>
                  <a:srgbClr val="595959"/>
                </a:solidFill>
                <a:ea typeface="MS PGothic" charset="-128"/>
              </a:rPr>
              <a:t> Exemple 2</a:t>
            </a:r>
          </a:p>
          <a:p>
            <a:pPr marL="342900" indent="-342900">
              <a:spcBef>
                <a:spcPts val="600"/>
              </a:spcBef>
            </a:pPr>
            <a:endParaRPr lang="fr-FR" sz="1600" dirty="0"/>
          </a:p>
          <a:p>
            <a:pPr marL="342900" indent="-342900">
              <a:spcBef>
                <a:spcPts val="600"/>
              </a:spcBef>
            </a:pPr>
            <a:r>
              <a:rPr lang="fr-FR" sz="1600" b="1" dirty="0"/>
              <a:t>Travail à rendre</a:t>
            </a:r>
            <a:r>
              <a:rPr lang="fr-FR" sz="1600" b="1" dirty="0">
                <a:solidFill>
                  <a:srgbClr val="FF0000"/>
                </a:solidFill>
              </a:rPr>
              <a:t>: Réaliser un perceptron qui reproduit les opérations du OU et du ET logiques. Quel est l’effet de l’ordre dans la présentation des exemples de l’échantillon? Il y’a t’il un critère d’arrêt pour la boucle?</a:t>
            </a:r>
          </a:p>
          <a:p>
            <a:r>
              <a:rPr lang="fr-FR" sz="1600" b="1" dirty="0"/>
              <a:t>Remarque: </a:t>
            </a:r>
            <a:r>
              <a:rPr lang="fr-FR" sz="1600" b="1" i="1" dirty="0">
                <a:solidFill>
                  <a:srgbClr val="FF0000"/>
                </a:solidFill>
              </a:rPr>
              <a:t>Le XOR ne peut pas être calculé par un perceptron linéaire à seuil. Travail à rendre: donner la démonstration algébrique de cette remarque.</a:t>
            </a:r>
          </a:p>
          <a:p>
            <a:endParaRPr lang="fr-FR" sz="1600" i="1" dirty="0"/>
          </a:p>
          <a:p>
            <a:pPr>
              <a:spcBef>
                <a:spcPts val="200"/>
              </a:spcBef>
            </a:pPr>
            <a:endParaRPr lang="fr-FR" sz="1600" i="1" dirty="0"/>
          </a:p>
          <a:p>
            <a:pPr>
              <a:spcBef>
                <a:spcPts val="200"/>
              </a:spcBef>
            </a:pPr>
            <a:endParaRPr lang="fr-FR" sz="1600" i="1" dirty="0"/>
          </a:p>
          <a:p>
            <a:pPr>
              <a:spcBef>
                <a:spcPts val="200"/>
              </a:spcBef>
            </a:pPr>
            <a:endParaRPr lang="fr-FR" sz="1600" i="1" dirty="0"/>
          </a:p>
          <a:p>
            <a:pPr>
              <a:spcBef>
                <a:spcPts val="200"/>
              </a:spcBef>
            </a:pPr>
            <a:r>
              <a:rPr lang="fr-FR" sz="1600" i="1" dirty="0"/>
              <a:t>Seuls les ensembles linéairement séparables peuvent être discriminés par un perceptron.</a:t>
            </a:r>
            <a:endParaRPr lang="fr-FR" sz="1600" b="1" dirty="0"/>
          </a:p>
          <a:p>
            <a:endParaRPr lang="fr-FR" sz="1000" b="1"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61</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224" y="3640848"/>
            <a:ext cx="4004124" cy="1330949"/>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880" y="5141947"/>
            <a:ext cx="1732821" cy="1393958"/>
          </a:xfrm>
          <a:prstGeom prst="rect">
            <a:avLst/>
          </a:prstGeom>
        </p:spPr>
      </p:pic>
    </p:spTree>
    <p:extLst>
      <p:ext uri="{BB962C8B-B14F-4D97-AF65-F5344CB8AC3E}">
        <p14:creationId xmlns:p14="http://schemas.microsoft.com/office/powerpoint/2010/main" val="259995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(6/7) </a:t>
            </a:r>
            <a:r>
              <a:rPr lang="mr-IN" altLang="x-none" b="1" dirty="0">
                <a:solidFill>
                  <a:srgbClr val="595959"/>
                </a:solidFill>
                <a:ea typeface="MS PGothic" charset="-128"/>
              </a:rPr>
              <a:t>–</a:t>
            </a:r>
            <a:r>
              <a:rPr lang="fr-FR" altLang="x-none" b="1" dirty="0">
                <a:solidFill>
                  <a:srgbClr val="595959"/>
                </a:solidFill>
                <a:ea typeface="MS PGothic" charset="-128"/>
              </a:rPr>
              <a:t> l’algorithme de mise à jour des poids </a:t>
            </a:r>
            <a:r>
              <a:rPr lang="mr-IN" altLang="x-none" b="1" dirty="0">
                <a:solidFill>
                  <a:srgbClr val="595959"/>
                </a:solidFill>
                <a:ea typeface="MS PGothic" charset="-128"/>
              </a:rPr>
              <a:t>–</a:t>
            </a:r>
            <a:r>
              <a:rPr lang="fr-FR" altLang="x-none" b="1" dirty="0">
                <a:solidFill>
                  <a:srgbClr val="595959"/>
                </a:solidFill>
                <a:ea typeface="MS PGothic" charset="-128"/>
              </a:rPr>
              <a:t> Exemple 3</a:t>
            </a:r>
          </a:p>
          <a:p>
            <a:pPr marL="342900" indent="-342900">
              <a:spcBef>
                <a:spcPts val="600"/>
              </a:spcBef>
            </a:pPr>
            <a:endParaRPr lang="fr-FR" sz="1600" dirty="0"/>
          </a:p>
          <a:p>
            <a:pPr marL="342900" indent="-342900">
              <a:spcBef>
                <a:spcPts val="600"/>
              </a:spcBef>
            </a:pPr>
            <a:r>
              <a:rPr lang="fr-FR" sz="1600" b="1" dirty="0"/>
              <a:t>TP1 à rendre</a:t>
            </a:r>
            <a:r>
              <a:rPr lang="fr-FR" sz="1600" b="1" dirty="0">
                <a:solidFill>
                  <a:schemeClr val="tx1"/>
                </a:solidFill>
              </a:rPr>
              <a:t>:</a:t>
            </a:r>
            <a:r>
              <a:rPr lang="fr-FR" sz="1600" b="1" dirty="0">
                <a:solidFill>
                  <a:srgbClr val="FF0000"/>
                </a:solidFill>
              </a:rPr>
              <a:t> Réaliser un perceptron (en C, Java ou Python </a:t>
            </a:r>
            <a:r>
              <a:rPr lang="fr-FR" sz="2000" b="1" dirty="0">
                <a:solidFill>
                  <a:schemeClr val="tx1"/>
                </a:solidFill>
              </a:rPr>
              <a:t>(sans librairie ML!) </a:t>
            </a:r>
            <a:r>
              <a:rPr lang="fr-FR" sz="1600" b="1" dirty="0">
                <a:solidFill>
                  <a:srgbClr val="FF0000"/>
                </a:solidFill>
              </a:rPr>
              <a:t>) qui classifie des fleurs selon les types </a:t>
            </a:r>
            <a:r>
              <a:rPr lang="fr-FR" sz="1600" b="1" dirty="0" err="1">
                <a:solidFill>
                  <a:srgbClr val="FF0000"/>
                </a:solidFill>
              </a:rPr>
              <a:t>Setosa</a:t>
            </a:r>
            <a:r>
              <a:rPr lang="fr-FR" sz="1600" b="1" dirty="0">
                <a:solidFill>
                  <a:srgbClr val="FF0000"/>
                </a:solidFill>
              </a:rPr>
              <a:t> et </a:t>
            </a:r>
            <a:r>
              <a:rPr lang="fr-FR" sz="1600" b="1" dirty="0" err="1">
                <a:solidFill>
                  <a:srgbClr val="FF0000"/>
                </a:solidFill>
              </a:rPr>
              <a:t>Versicolor</a:t>
            </a:r>
            <a:r>
              <a:rPr lang="fr-FR" sz="1600" b="1" dirty="0">
                <a:solidFill>
                  <a:srgbClr val="FF0000"/>
                </a:solidFill>
              </a:rPr>
              <a:t>.</a:t>
            </a:r>
          </a:p>
          <a:p>
            <a:pPr marL="342900" indent="-342900">
              <a:spcBef>
                <a:spcPts val="600"/>
              </a:spcBef>
            </a:pPr>
            <a:r>
              <a:rPr lang="fr-FR" sz="1600" dirty="0"/>
              <a:t>Les données d’entrée sont (</a:t>
            </a:r>
            <a:r>
              <a:rPr lang="fr-FR" sz="1600" b="1" dirty="0">
                <a:solidFill>
                  <a:srgbClr val="FF0000"/>
                </a:solidFill>
              </a:rPr>
              <a:t>voir fichier Excel</a:t>
            </a:r>
            <a:r>
              <a:rPr lang="fr-FR" sz="1600" dirty="0"/>
              <a:t>) : </a:t>
            </a:r>
          </a:p>
          <a:p>
            <a:pPr marL="342900" indent="-342900">
              <a:spcBef>
                <a:spcPts val="600"/>
              </a:spcBef>
              <a:buFontTx/>
              <a:buChar char="-"/>
            </a:pPr>
            <a:r>
              <a:rPr lang="fr-FR" sz="1600" dirty="0"/>
              <a:t>longueur des sépales en cm (</a:t>
            </a:r>
            <a:r>
              <a:rPr lang="fr-FR" sz="1600" dirty="0" err="1"/>
              <a:t>Sepal</a:t>
            </a:r>
            <a:r>
              <a:rPr lang="fr-FR" sz="1600" dirty="0"/>
              <a:t> </a:t>
            </a:r>
            <a:r>
              <a:rPr lang="fr-FR" sz="1600" dirty="0" err="1"/>
              <a:t>length</a:t>
            </a:r>
            <a:r>
              <a:rPr lang="fr-FR" sz="1600" dirty="0"/>
              <a:t>)</a:t>
            </a:r>
          </a:p>
          <a:p>
            <a:pPr marL="342900" indent="-342900">
              <a:spcBef>
                <a:spcPts val="600"/>
              </a:spcBef>
              <a:buFontTx/>
              <a:buChar char="-"/>
            </a:pPr>
            <a:r>
              <a:rPr lang="fr-FR" sz="1600" dirty="0"/>
              <a:t>et longueur des pétales en cm (</a:t>
            </a:r>
            <a:r>
              <a:rPr lang="fr-FR" sz="1600" dirty="0" err="1"/>
              <a:t>Petal</a:t>
            </a:r>
            <a:r>
              <a:rPr lang="fr-FR" sz="1600" dirty="0"/>
              <a:t> </a:t>
            </a:r>
            <a:r>
              <a:rPr lang="fr-FR" sz="1600" dirty="0" err="1"/>
              <a:t>length</a:t>
            </a:r>
            <a:r>
              <a:rPr lang="fr-FR" sz="1600" dirty="0"/>
              <a:t>), </a:t>
            </a:r>
          </a:p>
          <a:p>
            <a:pPr>
              <a:spcBef>
                <a:spcPts val="600"/>
              </a:spcBef>
            </a:pPr>
            <a:endParaRPr lang="fr-FR" sz="1600" b="1" dirty="0"/>
          </a:p>
          <a:p>
            <a:pPr>
              <a:spcBef>
                <a:spcPts val="600"/>
              </a:spcBef>
            </a:pPr>
            <a:r>
              <a:rPr lang="fr-FR" sz="1600" b="1" dirty="0"/>
              <a:t>Procédé:</a:t>
            </a:r>
          </a:p>
          <a:p>
            <a:pPr marL="342900" indent="-342900">
              <a:spcBef>
                <a:spcPts val="600"/>
              </a:spcBef>
              <a:buFont typeface="Wingdings" charset="2"/>
              <a:buChar char="Ø"/>
            </a:pPr>
            <a:r>
              <a:rPr lang="fr-FR" sz="1600" dirty="0"/>
              <a:t>Construire un Perceptron avec: </a:t>
            </a:r>
          </a:p>
          <a:p>
            <a:pPr marL="342900" indent="-342900">
              <a:spcBef>
                <a:spcPts val="600"/>
              </a:spcBef>
              <a:buFontTx/>
              <a:buChar char="-"/>
            </a:pPr>
            <a:r>
              <a:rPr lang="fr-FR" sz="1600" dirty="0"/>
              <a:t>3 entrées; 2 entrées (longueur sépale et longueur pétale de chaque fleur mesurée ) + le biais </a:t>
            </a:r>
          </a:p>
          <a:p>
            <a:pPr marL="342900" indent="-342900">
              <a:spcBef>
                <a:spcPts val="600"/>
              </a:spcBef>
              <a:buFontTx/>
              <a:buChar char="-"/>
            </a:pPr>
            <a:r>
              <a:rPr lang="fr-FR" sz="1600" dirty="0"/>
              <a:t>et une sortie (0 pour </a:t>
            </a:r>
            <a:r>
              <a:rPr lang="fr-FR" sz="1600" dirty="0" err="1"/>
              <a:t>Setosa</a:t>
            </a:r>
            <a:r>
              <a:rPr lang="fr-FR" sz="1600" dirty="0"/>
              <a:t> et 1 pour </a:t>
            </a:r>
            <a:r>
              <a:rPr lang="fr-FR" sz="1600" dirty="0" err="1"/>
              <a:t>Versicolor</a:t>
            </a:r>
            <a:r>
              <a:rPr lang="fr-FR" sz="1600" dirty="0"/>
              <a:t>) pour la classification</a:t>
            </a:r>
            <a:endParaRPr lang="fr-FR" sz="1000" dirty="0"/>
          </a:p>
          <a:p>
            <a:pPr marL="342900" indent="-342900">
              <a:spcBef>
                <a:spcPts val="600"/>
              </a:spcBef>
              <a:buFont typeface="Wingdings" charset="2"/>
              <a:buChar char="Ø"/>
            </a:pPr>
            <a:r>
              <a:rPr lang="fr-FR" sz="1600" dirty="0"/>
              <a:t>Procéder à l’apprentissage avec N </a:t>
            </a:r>
            <a:r>
              <a:rPr lang="fr-FR" sz="1600" dirty="0" err="1"/>
              <a:t>Setosa</a:t>
            </a:r>
            <a:r>
              <a:rPr lang="fr-FR" sz="1600" dirty="0"/>
              <a:t> et N </a:t>
            </a:r>
            <a:r>
              <a:rPr lang="fr-FR" sz="1600" dirty="0" err="1"/>
              <a:t>Versicolor</a:t>
            </a:r>
            <a:r>
              <a:rPr lang="fr-FR" sz="1600" dirty="0"/>
              <a:t> (2N itérations, N&lt;&lt;50) et vérifier avec les autres données si votre perceptron parvient à reconnaître les deux types.</a:t>
            </a:r>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62</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spTree>
    <p:extLst>
      <p:ext uri="{BB962C8B-B14F-4D97-AF65-F5344CB8AC3E}">
        <p14:creationId xmlns:p14="http://schemas.microsoft.com/office/powerpoint/2010/main" val="453984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lnSpc>
                <a:spcPct val="90000"/>
              </a:lnSpc>
              <a:buClrTx/>
              <a:buFont typeface="Wingdings 2" charset="2"/>
              <a:buAutoNum type="arabicPeriod"/>
            </a:pPr>
            <a:r>
              <a:rPr lang="fr-FR" altLang="x-none" b="1" dirty="0">
                <a:solidFill>
                  <a:srgbClr val="595959"/>
                </a:solidFill>
                <a:ea typeface="MS PGothic" charset="-128"/>
              </a:rPr>
              <a:t>Perceptron (7/7) </a:t>
            </a:r>
            <a:r>
              <a:rPr lang="mr-IN" altLang="x-none" b="1" dirty="0">
                <a:solidFill>
                  <a:srgbClr val="595959"/>
                </a:solidFill>
                <a:ea typeface="MS PGothic" charset="-128"/>
              </a:rPr>
              <a:t>–</a:t>
            </a:r>
            <a:r>
              <a:rPr lang="fr-FR" altLang="x-none" b="1" dirty="0">
                <a:solidFill>
                  <a:srgbClr val="595959"/>
                </a:solidFill>
                <a:ea typeface="MS PGothic" charset="-128"/>
              </a:rPr>
              <a:t> Limites</a:t>
            </a:r>
          </a:p>
          <a:p>
            <a:pPr marL="342900" indent="-342900">
              <a:spcBef>
                <a:spcPts val="600"/>
              </a:spcBef>
            </a:pPr>
            <a:endParaRPr lang="fr-FR" sz="1600" dirty="0"/>
          </a:p>
          <a:p>
            <a:pPr marL="342900" indent="-342900">
              <a:spcBef>
                <a:spcPts val="600"/>
              </a:spcBef>
            </a:pPr>
            <a:r>
              <a:rPr lang="fr-FR" sz="1600" b="1" dirty="0"/>
              <a:t>L’algorithme ne converge pas si S n’est pas linéairement séparable!</a:t>
            </a:r>
          </a:p>
          <a:p>
            <a:r>
              <a:rPr lang="fr-FR" sz="1600" b="1" dirty="0"/>
              <a:t>Pour un perceptron avec </a:t>
            </a:r>
            <a:r>
              <a:rPr lang="fr-FR" sz="1600" b="1" i="1" dirty="0"/>
              <a:t>n </a:t>
            </a:r>
            <a:r>
              <a:rPr lang="fr-FR" sz="1600" b="1" dirty="0"/>
              <a:t>entrées on peut borner la valeur des poids mais avec de très grands nombres (exponentiels en fonction de </a:t>
            </a:r>
            <a:r>
              <a:rPr lang="fr-FR" sz="1600" b="1" i="1" dirty="0"/>
              <a:t>n), </a:t>
            </a:r>
            <a:r>
              <a:rPr lang="fr-FR" sz="1600" b="1" dirty="0"/>
              <a:t>donc on obtient une convergence exponentielle.</a:t>
            </a:r>
          </a:p>
          <a:p>
            <a:r>
              <a:rPr lang="fr-FR" sz="1600" b="1" dirty="0"/>
              <a:t>La solution n’est pas robuste et pas tolérant aux bruits.</a:t>
            </a:r>
          </a:p>
          <a:p>
            <a:pPr marL="342900" indent="-342900">
              <a:spcBef>
                <a:spcPts val="6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lgn="just">
              <a:spcBef>
                <a:spcPts val="1200"/>
              </a:spcBef>
            </a:pPr>
            <a:endParaRPr lang="fr-FR" sz="1000" dirty="0"/>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63</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a:blip r:embed="rId3"/>
          <a:stretch>
            <a:fillRect/>
          </a:stretch>
        </p:blipFill>
        <p:spPr>
          <a:xfrm>
            <a:off x="419701" y="3937298"/>
            <a:ext cx="3883358" cy="2512145"/>
          </a:xfrm>
          <a:prstGeom prst="rect">
            <a:avLst/>
          </a:prstGeom>
        </p:spPr>
      </p:pic>
      <p:pic>
        <p:nvPicPr>
          <p:cNvPr id="3" name="Image 2"/>
          <p:cNvPicPr>
            <a:picLocks noChangeAspect="1"/>
          </p:cNvPicPr>
          <p:nvPr/>
        </p:nvPicPr>
        <p:blipFill>
          <a:blip r:embed="rId4"/>
          <a:stretch>
            <a:fillRect/>
          </a:stretch>
        </p:blipFill>
        <p:spPr>
          <a:xfrm>
            <a:off x="5163671" y="3937297"/>
            <a:ext cx="3359617" cy="2532795"/>
          </a:xfrm>
          <a:prstGeom prst="rect">
            <a:avLst/>
          </a:prstGeom>
        </p:spPr>
      </p:pic>
    </p:spTree>
    <p:extLst>
      <p:ext uri="{BB962C8B-B14F-4D97-AF65-F5344CB8AC3E}">
        <p14:creationId xmlns:p14="http://schemas.microsoft.com/office/powerpoint/2010/main" val="428082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spcBef>
                <a:spcPts val="600"/>
              </a:spcBef>
            </a:pPr>
            <a:r>
              <a:rPr lang="fr-FR" b="1" dirty="0">
                <a:solidFill>
                  <a:srgbClr val="595959"/>
                </a:solidFill>
                <a:ea typeface="MS PGothic" charset="-128"/>
              </a:rPr>
              <a:t>2.  </a:t>
            </a:r>
            <a:r>
              <a:rPr lang="fr-FR" b="1" dirty="0" err="1">
                <a:solidFill>
                  <a:srgbClr val="595959"/>
                </a:solidFill>
                <a:ea typeface="MS PGothic" charset="-128"/>
              </a:rPr>
              <a:t>Adaline</a:t>
            </a:r>
            <a:r>
              <a:rPr lang="fr-FR" b="1" dirty="0">
                <a:solidFill>
                  <a:srgbClr val="595959"/>
                </a:solidFill>
                <a:ea typeface="MS PGothic" charset="-128"/>
              </a:rPr>
              <a:t> (1/5) </a:t>
            </a:r>
            <a:r>
              <a:rPr lang="mr-IN" b="1" dirty="0">
                <a:solidFill>
                  <a:srgbClr val="595959"/>
                </a:solidFill>
                <a:ea typeface="MS PGothic" charset="-128"/>
              </a:rPr>
              <a:t>–</a:t>
            </a:r>
            <a:r>
              <a:rPr lang="fr-FR" b="1" dirty="0">
                <a:solidFill>
                  <a:srgbClr val="595959"/>
                </a:solidFill>
                <a:ea typeface="MS PGothic" charset="-128"/>
              </a:rPr>
              <a:t> Minimiser l’erreur au lieu de classifier correctement</a:t>
            </a:r>
          </a:p>
          <a:p>
            <a:pPr marL="342900" indent="-342900">
              <a:spcBef>
                <a:spcPts val="600"/>
              </a:spcBef>
            </a:pPr>
            <a:endParaRPr lang="fr-FR" sz="1600" dirty="0"/>
          </a:p>
          <a:p>
            <a:pPr marL="342900" indent="-342900">
              <a:spcBef>
                <a:spcPts val="600"/>
              </a:spcBef>
            </a:pPr>
            <a:r>
              <a:rPr lang="fr-FR" b="1" dirty="0"/>
              <a:t>1960 (</a:t>
            </a:r>
            <a:r>
              <a:rPr lang="fr-FR" b="1" dirty="0" err="1"/>
              <a:t>Widrow</a:t>
            </a:r>
            <a:r>
              <a:rPr lang="fr-FR" b="1" dirty="0"/>
              <a:t>, </a:t>
            </a:r>
            <a:r>
              <a:rPr lang="fr-FR" b="1" dirty="0" err="1"/>
              <a:t>Hoff</a:t>
            </a:r>
            <a:r>
              <a:rPr lang="fr-FR" b="1" dirty="0"/>
              <a:t>) ADALINE</a:t>
            </a:r>
          </a:p>
          <a:p>
            <a:pPr marL="342900" indent="-342900" algn="just">
              <a:spcBef>
                <a:spcPts val="600"/>
              </a:spcBef>
            </a:pPr>
            <a:r>
              <a:rPr lang="fr-FR" sz="1600" dirty="0"/>
              <a:t>On utilise une fonction d'activation linéaire (éliminer le seuil)</a:t>
            </a:r>
          </a:p>
          <a:p>
            <a:pPr marL="342900" indent="-342900" algn="just">
              <a:spcBef>
                <a:spcPts val="600"/>
              </a:spcBef>
            </a:pPr>
            <a:endParaRPr lang="fr-FR" sz="1600" dirty="0"/>
          </a:p>
          <a:p>
            <a:pPr marL="342900" indent="-342900" algn="just">
              <a:spcBef>
                <a:spcPts val="600"/>
              </a:spcBef>
            </a:pPr>
            <a:r>
              <a:rPr lang="fr-FR" sz="1600" dirty="0"/>
              <a:t>plutôt qu'une fonction à seuil (vue jusqu’ici) </a:t>
            </a:r>
          </a:p>
          <a:p>
            <a:pPr marL="342900" indent="-342900" algn="just">
              <a:spcBef>
                <a:spcPts val="600"/>
              </a:spcBef>
            </a:pPr>
            <a:endParaRPr lang="fr-FR" sz="1600" dirty="0"/>
          </a:p>
          <a:p>
            <a:pPr marL="342900" indent="-342900" algn="just">
              <a:spcBef>
                <a:spcPts val="600"/>
              </a:spcBef>
            </a:pPr>
            <a:r>
              <a:rPr lang="fr-FR" sz="1600" dirty="0"/>
              <a:t>L’idée est de minimiser l’erreur totale                                            (</a:t>
            </a:r>
            <a:r>
              <a:rPr lang="fr-FR" sz="1600" dirty="0" err="1"/>
              <a:t>t</a:t>
            </a:r>
            <a:r>
              <a:rPr lang="fr-FR" sz="1600" dirty="0"/>
              <a:t>: désiré, o: obtenu)</a:t>
            </a:r>
          </a:p>
          <a:p>
            <a:pPr marL="342900" indent="-342900" algn="just">
              <a:spcBef>
                <a:spcPts val="600"/>
              </a:spcBef>
            </a:pPr>
            <a:endParaRPr lang="fr-FR" sz="1600" dirty="0"/>
          </a:p>
          <a:p>
            <a:pPr>
              <a:spcBef>
                <a:spcPts val="0"/>
              </a:spcBef>
            </a:pPr>
            <a:r>
              <a:rPr lang="fr-FR" sz="1600" dirty="0"/>
              <a:t>Si            = 0 alors le Perceptron classifie correctement tout l'ensemble S. </a:t>
            </a:r>
          </a:p>
          <a:p>
            <a:pPr>
              <a:spcBef>
                <a:spcPts val="0"/>
              </a:spcBef>
            </a:pPr>
            <a:r>
              <a:rPr lang="fr-FR" sz="1600" dirty="0"/>
              <a:t>Sinon il faut trouver un      qui le minimise  </a:t>
            </a:r>
          </a:p>
          <a:p>
            <a:pPr>
              <a:spcBef>
                <a:spcPts val="0"/>
              </a:spcBef>
            </a:pPr>
            <a:endParaRPr lang="fr-FR" sz="1600" dirty="0"/>
          </a:p>
          <a:p>
            <a:pPr marL="342900" indent="-342900" algn="ctr">
              <a:spcBef>
                <a:spcPts val="600"/>
              </a:spcBef>
            </a:pPr>
            <a:r>
              <a:rPr lang="fr-FR" sz="1600" b="1" dirty="0">
                <a:solidFill>
                  <a:srgbClr val="FF0000"/>
                </a:solidFill>
              </a:rPr>
              <a:t>Utiliser l’algorithme par descente du gradient</a:t>
            </a:r>
          </a:p>
          <a:p>
            <a:pPr marL="342900" indent="-342900" algn="just">
              <a:spcBef>
                <a:spcPts val="600"/>
              </a:spcBef>
            </a:pPr>
            <a:endParaRPr lang="fr-FR" sz="1600" dirty="0"/>
          </a:p>
          <a:p>
            <a:pPr marL="342900" indent="-342900" algn="just">
              <a:spcBef>
                <a:spcPts val="1200"/>
              </a:spcBef>
            </a:pPr>
            <a:r>
              <a:rPr lang="fr-FR" sz="1000" dirty="0"/>
              <a:t>[3] B. </a:t>
            </a:r>
            <a:r>
              <a:rPr lang="fr-FR" sz="1000" dirty="0" err="1"/>
              <a:t>Widrow</a:t>
            </a:r>
            <a:r>
              <a:rPr lang="fr-FR" sz="1000" dirty="0"/>
              <a:t> et al. Adaptive ”</a:t>
            </a:r>
            <a:r>
              <a:rPr lang="fr-FR" sz="1000" dirty="0" err="1"/>
              <a:t>Adaline</a:t>
            </a:r>
            <a:r>
              <a:rPr lang="fr-FR" sz="1000" dirty="0"/>
              <a:t>” </a:t>
            </a:r>
            <a:r>
              <a:rPr lang="fr-FR" sz="1000" dirty="0" err="1"/>
              <a:t>neuron</a:t>
            </a:r>
            <a:r>
              <a:rPr lang="fr-FR" sz="1000" dirty="0"/>
              <a:t> </a:t>
            </a:r>
            <a:r>
              <a:rPr lang="fr-FR" sz="1000" dirty="0" err="1"/>
              <a:t>using</a:t>
            </a:r>
            <a:r>
              <a:rPr lang="fr-FR" sz="1000" dirty="0"/>
              <a:t> </a:t>
            </a:r>
            <a:r>
              <a:rPr lang="fr-FR" sz="1000" dirty="0" err="1"/>
              <a:t>chemical</a:t>
            </a:r>
            <a:r>
              <a:rPr lang="fr-FR" sz="1000" dirty="0"/>
              <a:t> ”</a:t>
            </a:r>
            <a:r>
              <a:rPr lang="fr-FR" sz="1000" dirty="0" err="1"/>
              <a:t>memistors</a:t>
            </a:r>
            <a:r>
              <a:rPr lang="fr-FR" sz="1000" dirty="0"/>
              <a:t>”. </a:t>
            </a:r>
            <a:r>
              <a:rPr lang="fr-FR" sz="1000" dirty="0" err="1"/>
              <a:t>Number</a:t>
            </a:r>
            <a:r>
              <a:rPr lang="fr-FR" sz="1000" dirty="0"/>
              <a:t> </a:t>
            </a:r>
            <a:r>
              <a:rPr lang="fr-FR" sz="1000" dirty="0" err="1"/>
              <a:t>Technical</a:t>
            </a:r>
            <a:r>
              <a:rPr lang="fr-FR" sz="1000" dirty="0"/>
              <a:t> Report 1553-2. Stanford Electron. </a:t>
            </a:r>
            <a:r>
              <a:rPr lang="fr-FR" sz="1000" dirty="0" err="1"/>
              <a:t>Labs</a:t>
            </a:r>
            <a:r>
              <a:rPr lang="fr-FR" sz="1000" dirty="0"/>
              <a:t>., Stanford, CA, </a:t>
            </a:r>
            <a:r>
              <a:rPr lang="fr-FR" sz="1000" dirty="0" err="1"/>
              <a:t>October</a:t>
            </a:r>
            <a:r>
              <a:rPr lang="fr-FR" sz="1000" dirty="0"/>
              <a:t> 1960.</a:t>
            </a: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64</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597" y="2162194"/>
            <a:ext cx="2118744" cy="851458"/>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37782" t="25599"/>
          <a:stretch/>
        </p:blipFill>
        <p:spPr>
          <a:xfrm>
            <a:off x="4918028" y="2852288"/>
            <a:ext cx="2235807" cy="791800"/>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2545" y="3638050"/>
            <a:ext cx="2330021" cy="674616"/>
          </a:xfrm>
          <a:prstGeom prst="rect">
            <a:avLst/>
          </a:prstGeom>
        </p:spPr>
      </p:pic>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17944" r="75854" b="41002"/>
          <a:stretch/>
        </p:blipFill>
        <p:spPr>
          <a:xfrm>
            <a:off x="731144" y="4308423"/>
            <a:ext cx="579125" cy="285093"/>
          </a:xfrm>
          <a:prstGeom prst="rect">
            <a:avLst/>
          </a:prstGeom>
        </p:spPr>
      </p:pic>
      <p:pic>
        <p:nvPicPr>
          <p:cNvPr id="10" name="Image 9"/>
          <p:cNvPicPr>
            <a:picLocks noChangeAspect="1"/>
          </p:cNvPicPr>
          <p:nvPr/>
        </p:nvPicPr>
        <p:blipFill rotWithShape="1">
          <a:blip r:embed="rId5">
            <a:extLst>
              <a:ext uri="{28A0092B-C50C-407E-A947-70E740481C1C}">
                <a14:useLocalDpi xmlns:a14="http://schemas.microsoft.com/office/drawing/2010/main" val="0"/>
              </a:ext>
            </a:extLst>
          </a:blip>
          <a:srcRect l="11585" t="13297" r="80790" b="37131"/>
          <a:stretch/>
        </p:blipFill>
        <p:spPr>
          <a:xfrm>
            <a:off x="2764715" y="4528970"/>
            <a:ext cx="182880" cy="344244"/>
          </a:xfrm>
          <a:prstGeom prst="rect">
            <a:avLst/>
          </a:prstGeom>
        </p:spPr>
      </p:pic>
      <p:sp>
        <p:nvSpPr>
          <p:cNvPr id="11" name="ZoneTexte 10"/>
          <p:cNvSpPr txBox="1"/>
          <p:nvPr/>
        </p:nvSpPr>
        <p:spPr>
          <a:xfrm>
            <a:off x="5941987" y="3803269"/>
            <a:ext cx="144856" cy="21544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r>
              <a:rPr lang="fr-FR" sz="1400" i="1" dirty="0">
                <a:latin typeface="Arial" charset="0"/>
                <a:ea typeface="Arial" charset="0"/>
                <a:cs typeface="Arial" charset="0"/>
              </a:rPr>
              <a:t>t</a:t>
            </a:r>
            <a:endParaRPr lang="en-GB" sz="1400" i="1" dirty="0">
              <a:latin typeface="Arial" charset="0"/>
              <a:ea typeface="Arial" charset="0"/>
              <a:cs typeface="Arial" charset="0"/>
            </a:endParaRPr>
          </a:p>
        </p:txBody>
      </p:sp>
    </p:spTree>
    <p:extLst>
      <p:ext uri="{BB962C8B-B14F-4D97-AF65-F5344CB8AC3E}">
        <p14:creationId xmlns:p14="http://schemas.microsoft.com/office/powerpoint/2010/main" val="247521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spcBef>
                <a:spcPts val="600"/>
              </a:spcBef>
            </a:pPr>
            <a:r>
              <a:rPr lang="fr-FR" b="1" dirty="0">
                <a:solidFill>
                  <a:srgbClr val="595959"/>
                </a:solidFill>
                <a:ea typeface="MS PGothic" charset="-128"/>
              </a:rPr>
              <a:t>2.  </a:t>
            </a:r>
            <a:r>
              <a:rPr lang="fr-FR" b="1" dirty="0" err="1">
                <a:solidFill>
                  <a:srgbClr val="595959"/>
                </a:solidFill>
                <a:ea typeface="MS PGothic" charset="-128"/>
              </a:rPr>
              <a:t>Adaline</a:t>
            </a:r>
            <a:r>
              <a:rPr lang="fr-FR" b="1" dirty="0">
                <a:solidFill>
                  <a:srgbClr val="595959"/>
                </a:solidFill>
                <a:ea typeface="MS PGothic" charset="-128"/>
              </a:rPr>
              <a:t> (2/5) </a:t>
            </a:r>
            <a:r>
              <a:rPr lang="mr-IN" b="1" dirty="0">
                <a:solidFill>
                  <a:srgbClr val="595959"/>
                </a:solidFill>
                <a:ea typeface="MS PGothic" charset="-128"/>
              </a:rPr>
              <a:t>–</a:t>
            </a:r>
            <a:r>
              <a:rPr lang="fr-FR" b="1" dirty="0">
                <a:solidFill>
                  <a:srgbClr val="595959"/>
                </a:solidFill>
                <a:ea typeface="MS PGothic" charset="-128"/>
              </a:rPr>
              <a:t> Descente du gradient</a:t>
            </a:r>
          </a:p>
          <a:p>
            <a:pPr marL="342900" indent="-342900">
              <a:spcBef>
                <a:spcPts val="600"/>
              </a:spcBef>
            </a:pPr>
            <a:endParaRPr lang="fr-FR" sz="1600" dirty="0"/>
          </a:p>
          <a:p>
            <a:pPr marL="342900" indent="-342900">
              <a:spcBef>
                <a:spcPts val="600"/>
              </a:spcBef>
            </a:pPr>
            <a:r>
              <a:rPr lang="fr-FR" b="1" dirty="0"/>
              <a:t>1960 (</a:t>
            </a:r>
            <a:r>
              <a:rPr lang="fr-FR" b="1" dirty="0" err="1"/>
              <a:t>Widrow</a:t>
            </a:r>
            <a:r>
              <a:rPr lang="fr-FR" b="1" dirty="0"/>
              <a:t>, </a:t>
            </a:r>
            <a:r>
              <a:rPr lang="fr-FR" b="1" dirty="0" err="1"/>
              <a:t>Hoff</a:t>
            </a:r>
            <a:r>
              <a:rPr lang="fr-FR" b="1" dirty="0"/>
              <a:t>) ADALINE</a:t>
            </a:r>
          </a:p>
          <a:p>
            <a:pPr marL="342900" indent="-342900">
              <a:spcBef>
                <a:spcPts val="600"/>
              </a:spcBef>
            </a:pPr>
            <a:r>
              <a:rPr lang="fr-FR" sz="1600" dirty="0"/>
              <a:t>Mettre à jour les poids pour diminuer l’erreur (inverse du gradient) </a:t>
            </a:r>
            <a:r>
              <a:rPr lang="mr-IN" sz="1600" dirty="0" err="1"/>
              <a:t>Δ</a:t>
            </a:r>
            <a:r>
              <a:rPr lang="mr-IN" sz="1600" b="1" dirty="0" err="1"/>
              <a:t>w</a:t>
            </a:r>
            <a:r>
              <a:rPr lang="mr-IN" sz="1600" dirty="0"/>
              <a:t>=−</a:t>
            </a:r>
            <a:r>
              <a:rPr lang="el-GR" sz="1600" dirty="0"/>
              <a:t>ε</a:t>
            </a:r>
            <a:r>
              <a:rPr lang="mr-IN" sz="1600" dirty="0"/>
              <a:t>∇</a:t>
            </a:r>
            <a:r>
              <a:rPr lang="fr-FR" sz="1600" dirty="0"/>
              <a:t>E</a:t>
            </a:r>
            <a:r>
              <a:rPr lang="mr-IN" sz="1600" dirty="0"/>
              <a:t>(</a:t>
            </a:r>
            <a:r>
              <a:rPr lang="mr-IN" sz="1600" b="1" dirty="0" err="1"/>
              <a:t>w</a:t>
            </a:r>
            <a:r>
              <a:rPr lang="mr-IN" sz="1600" dirty="0"/>
              <a:t>)</a:t>
            </a:r>
            <a:r>
              <a:rPr lang="fr-FR" sz="1600" dirty="0"/>
              <a:t> </a:t>
            </a:r>
            <a:endParaRPr lang="pl-PL" sz="1600" dirty="0"/>
          </a:p>
          <a:p>
            <a:pPr marL="342900" indent="-342900">
              <a:spcBef>
                <a:spcPts val="600"/>
              </a:spcBef>
            </a:pPr>
            <a:r>
              <a:rPr lang="pl-PL" sz="1600" dirty="0"/>
              <a:t>                                  </a:t>
            </a:r>
            <a:r>
              <a:rPr lang="pl-PL" sz="1600" dirty="0" err="1"/>
              <a:t>Pour</a:t>
            </a:r>
            <a:r>
              <a:rPr lang="pl-PL" sz="1600" dirty="0"/>
              <a:t> </a:t>
            </a:r>
            <a:r>
              <a:rPr lang="pl-PL" sz="1600" dirty="0" err="1"/>
              <a:t>tout</a:t>
            </a:r>
            <a:r>
              <a:rPr lang="pl-PL" sz="1600" dirty="0"/>
              <a:t> j:</a:t>
            </a:r>
            <a:endParaRPr lang="fr-FR" sz="1600" dirty="0"/>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65</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4236" r="10412" b="7096"/>
          <a:stretch/>
        </p:blipFill>
        <p:spPr>
          <a:xfrm>
            <a:off x="404905" y="3257273"/>
            <a:ext cx="3902355" cy="2531201"/>
          </a:xfrm>
          <a:prstGeom prst="rect">
            <a:avLst/>
          </a:prstGeom>
        </p:spPr>
      </p:pic>
      <p:pic>
        <p:nvPicPr>
          <p:cNvPr id="10" name="Image 9"/>
          <p:cNvPicPr>
            <a:picLocks noChangeAspect="1"/>
          </p:cNvPicPr>
          <p:nvPr/>
        </p:nvPicPr>
        <p:blipFill rotWithShape="1">
          <a:blip r:embed="rId4">
            <a:extLst>
              <a:ext uri="{28A0092B-C50C-407E-A947-70E740481C1C}">
                <a14:useLocalDpi xmlns:a14="http://schemas.microsoft.com/office/drawing/2010/main" val="0"/>
              </a:ext>
            </a:extLst>
          </a:blip>
          <a:srcRect t="17944" r="75854" b="41002"/>
          <a:stretch/>
        </p:blipFill>
        <p:spPr>
          <a:xfrm>
            <a:off x="519835" y="3540143"/>
            <a:ext cx="721136" cy="355003"/>
          </a:xfrm>
          <a:prstGeom prst="rect">
            <a:avLst/>
          </a:prstGeom>
        </p:spPr>
      </p:pic>
      <p:pic>
        <p:nvPicPr>
          <p:cNvPr id="12" name="Image 11"/>
          <p:cNvPicPr>
            <a:picLocks noChangeAspect="1"/>
          </p:cNvPicPr>
          <p:nvPr/>
        </p:nvPicPr>
        <p:blipFill rotWithShape="1">
          <a:blip r:embed="rId4">
            <a:extLst>
              <a:ext uri="{28A0092B-C50C-407E-A947-70E740481C1C}">
                <a14:useLocalDpi xmlns:a14="http://schemas.microsoft.com/office/drawing/2010/main" val="0"/>
              </a:ext>
            </a:extLst>
          </a:blip>
          <a:srcRect t="17944" r="90832" b="37981"/>
          <a:stretch/>
        </p:blipFill>
        <p:spPr>
          <a:xfrm>
            <a:off x="182264" y="5245251"/>
            <a:ext cx="273799" cy="381123"/>
          </a:xfrm>
          <a:prstGeom prst="rect">
            <a:avLst/>
          </a:prstGeom>
        </p:spPr>
      </p:pic>
      <p:pic>
        <p:nvPicPr>
          <p:cNvPr id="13" name="Image 12"/>
          <p:cNvPicPr>
            <a:picLocks noChangeAspect="1"/>
          </p:cNvPicPr>
          <p:nvPr/>
        </p:nvPicPr>
        <p:blipFill rotWithShape="1">
          <a:blip r:embed="rId4">
            <a:extLst>
              <a:ext uri="{28A0092B-C50C-407E-A947-70E740481C1C}">
                <a14:useLocalDpi xmlns:a14="http://schemas.microsoft.com/office/drawing/2010/main" val="0"/>
              </a:ext>
            </a:extLst>
          </a:blip>
          <a:srcRect l="9528" t="17790" r="76802" b="41156"/>
          <a:stretch/>
        </p:blipFill>
        <p:spPr>
          <a:xfrm>
            <a:off x="678319" y="5229060"/>
            <a:ext cx="408283" cy="355002"/>
          </a:xfrm>
          <a:prstGeom prst="rect">
            <a:avLst/>
          </a:prstGeom>
        </p:spPr>
      </p:pic>
      <p:pic>
        <p:nvPicPr>
          <p:cNvPr id="15" name="Image 14"/>
          <p:cNvPicPr>
            <a:picLocks noChangeAspect="1"/>
          </p:cNvPicPr>
          <p:nvPr/>
        </p:nvPicPr>
        <p:blipFill rotWithShape="1">
          <a:blip r:embed="rId4">
            <a:extLst>
              <a:ext uri="{28A0092B-C50C-407E-A947-70E740481C1C}">
                <a14:useLocalDpi xmlns:a14="http://schemas.microsoft.com/office/drawing/2010/main" val="0"/>
              </a:ext>
            </a:extLst>
          </a:blip>
          <a:srcRect l="9528" t="23791" r="79387" b="41156"/>
          <a:stretch/>
        </p:blipFill>
        <p:spPr>
          <a:xfrm>
            <a:off x="2274305" y="5659483"/>
            <a:ext cx="331060" cy="303114"/>
          </a:xfrm>
          <a:prstGeom prst="rect">
            <a:avLst/>
          </a:prstGeom>
        </p:spPr>
      </p:pic>
      <p:sp>
        <p:nvSpPr>
          <p:cNvPr id="5" name="ZoneTexte 4"/>
          <p:cNvSpPr txBox="1"/>
          <p:nvPr/>
        </p:nvSpPr>
        <p:spPr>
          <a:xfrm>
            <a:off x="3879350" y="4053244"/>
            <a:ext cx="1221189" cy="276999"/>
          </a:xfrm>
          <a:prstGeom prst="rect">
            <a:avLst/>
          </a:prstGeom>
          <a:noFill/>
        </p:spPr>
        <p:txBody>
          <a:bodyPr wrap="square" rtlCol="0">
            <a:spAutoFit/>
          </a:bodyPr>
          <a:lstStyle/>
          <a:p>
            <a:r>
              <a:rPr lang="en-GB" sz="1200" dirty="0" err="1"/>
              <a:t>Poids</a:t>
            </a:r>
            <a:r>
              <a:rPr lang="en-GB" sz="1200" dirty="0"/>
              <a:t> initiaux</a:t>
            </a: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380" y="2742321"/>
            <a:ext cx="1658321" cy="514952"/>
          </a:xfrm>
          <a:prstGeom prst="rect">
            <a:avLst/>
          </a:prstGeom>
        </p:spPr>
      </p:pic>
      <p:sp>
        <p:nvSpPr>
          <p:cNvPr id="18" name="ZoneTexte 17"/>
          <p:cNvSpPr txBox="1"/>
          <p:nvPr/>
        </p:nvSpPr>
        <p:spPr>
          <a:xfrm>
            <a:off x="4583907" y="2790068"/>
            <a:ext cx="22476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b="1" dirty="0"/>
              <a:t>ε</a:t>
            </a:r>
            <a:endParaRPr lang="en-GB" b="1" dirty="0"/>
          </a:p>
        </p:txBody>
      </p:sp>
      <p:sp>
        <p:nvSpPr>
          <p:cNvPr id="19" name="ZoneTexte 18"/>
          <p:cNvSpPr txBox="1"/>
          <p:nvPr/>
        </p:nvSpPr>
        <p:spPr>
          <a:xfrm>
            <a:off x="5014212" y="2724613"/>
            <a:ext cx="224763"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r>
              <a:rPr lang="fr-FR" b="1" i="1" dirty="0"/>
              <a:t>E</a:t>
            </a:r>
            <a:endParaRPr lang="en-GB" b="1" i="1" dirty="0"/>
          </a:p>
        </p:txBody>
      </p:sp>
      <p:pic>
        <p:nvPicPr>
          <p:cNvPr id="9" name="Image 8"/>
          <p:cNvPicPr>
            <a:picLocks noChangeAspect="1"/>
          </p:cNvPicPr>
          <p:nvPr/>
        </p:nvPicPr>
        <p:blipFill rotWithShape="1">
          <a:blip r:embed="rId6">
            <a:extLst>
              <a:ext uri="{28A0092B-C50C-407E-A947-70E740481C1C}">
                <a14:useLocalDpi xmlns:a14="http://schemas.microsoft.com/office/drawing/2010/main" val="0"/>
              </a:ext>
            </a:extLst>
          </a:blip>
          <a:srcRect l="7880" t="2692"/>
          <a:stretch/>
        </p:blipFill>
        <p:spPr>
          <a:xfrm>
            <a:off x="5248262" y="2763836"/>
            <a:ext cx="3629722" cy="3500185"/>
          </a:xfrm>
          <a:prstGeom prst="rect">
            <a:avLst/>
          </a:prstGeom>
        </p:spPr>
      </p:pic>
      <p:sp>
        <p:nvSpPr>
          <p:cNvPr id="21" name="ZoneTexte 20"/>
          <p:cNvSpPr txBox="1"/>
          <p:nvPr/>
        </p:nvSpPr>
        <p:spPr>
          <a:xfrm>
            <a:off x="5903558" y="2752371"/>
            <a:ext cx="224763"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r>
              <a:rPr lang="fr-FR" b="1" i="1" dirty="0"/>
              <a:t>E</a:t>
            </a:r>
            <a:endParaRPr lang="en-GB" b="1" i="1" dirty="0"/>
          </a:p>
        </p:txBody>
      </p:sp>
      <p:pic>
        <p:nvPicPr>
          <p:cNvPr id="23" name="Image 22"/>
          <p:cNvPicPr>
            <a:picLocks noChangeAspect="1"/>
          </p:cNvPicPr>
          <p:nvPr/>
        </p:nvPicPr>
        <p:blipFill rotWithShape="1">
          <a:blip r:embed="rId5">
            <a:extLst>
              <a:ext uri="{28A0092B-C50C-407E-A947-70E740481C1C}">
                <a14:useLocalDpi xmlns:a14="http://schemas.microsoft.com/office/drawing/2010/main" val="0"/>
              </a:ext>
            </a:extLst>
          </a:blip>
          <a:srcRect t="22716" r="48137" b="10065"/>
          <a:stretch/>
        </p:blipFill>
        <p:spPr>
          <a:xfrm>
            <a:off x="2870776" y="6342295"/>
            <a:ext cx="860063" cy="346145"/>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74" y="6259707"/>
            <a:ext cx="4353812" cy="360462"/>
          </a:xfrm>
          <a:prstGeom prst="rect">
            <a:avLst/>
          </a:prstGeom>
        </p:spPr>
      </p:pic>
      <p:sp>
        <p:nvSpPr>
          <p:cNvPr id="26" name="ZoneTexte 25"/>
          <p:cNvSpPr txBox="1"/>
          <p:nvPr/>
        </p:nvSpPr>
        <p:spPr>
          <a:xfrm>
            <a:off x="3833261" y="6259707"/>
            <a:ext cx="22476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b="1" dirty="0"/>
              <a:t>ε</a:t>
            </a:r>
            <a:endParaRPr lang="en-GB" b="1" dirty="0"/>
          </a:p>
        </p:txBody>
      </p:sp>
      <p:sp>
        <p:nvSpPr>
          <p:cNvPr id="27" name="ZoneTexte 26"/>
          <p:cNvSpPr txBox="1"/>
          <p:nvPr/>
        </p:nvSpPr>
        <p:spPr>
          <a:xfrm>
            <a:off x="6226063" y="6252699"/>
            <a:ext cx="22476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b="1" dirty="0"/>
              <a:t>ε</a:t>
            </a:r>
            <a:endParaRPr lang="en-GB" b="1" dirty="0"/>
          </a:p>
        </p:txBody>
      </p:sp>
    </p:spTree>
    <p:extLst>
      <p:ext uri="{BB962C8B-B14F-4D97-AF65-F5344CB8AC3E}">
        <p14:creationId xmlns:p14="http://schemas.microsoft.com/office/powerpoint/2010/main" val="512513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spcBef>
                <a:spcPts val="600"/>
              </a:spcBef>
            </a:pPr>
            <a:r>
              <a:rPr lang="fr-FR" b="1" dirty="0">
                <a:solidFill>
                  <a:srgbClr val="595959"/>
                </a:solidFill>
                <a:ea typeface="MS PGothic" charset="-128"/>
              </a:rPr>
              <a:t>2.  </a:t>
            </a:r>
            <a:r>
              <a:rPr lang="fr-FR" b="1" dirty="0" err="1">
                <a:solidFill>
                  <a:srgbClr val="595959"/>
                </a:solidFill>
                <a:ea typeface="MS PGothic" charset="-128"/>
              </a:rPr>
              <a:t>Adaline</a:t>
            </a:r>
            <a:r>
              <a:rPr lang="fr-FR" b="1" dirty="0">
                <a:solidFill>
                  <a:srgbClr val="595959"/>
                </a:solidFill>
                <a:ea typeface="MS PGothic" charset="-128"/>
              </a:rPr>
              <a:t> (3/5) </a:t>
            </a:r>
            <a:r>
              <a:rPr lang="mr-IN" b="1" dirty="0">
                <a:solidFill>
                  <a:srgbClr val="595959"/>
                </a:solidFill>
                <a:ea typeface="MS PGothic" charset="-128"/>
              </a:rPr>
              <a:t>–</a:t>
            </a:r>
            <a:r>
              <a:rPr lang="fr-FR" b="1" dirty="0">
                <a:solidFill>
                  <a:srgbClr val="595959"/>
                </a:solidFill>
                <a:ea typeface="MS PGothic" charset="-128"/>
              </a:rPr>
              <a:t> </a:t>
            </a:r>
            <a:r>
              <a:rPr lang="fr-FR" altLang="x-none" b="1" dirty="0">
                <a:solidFill>
                  <a:srgbClr val="595959"/>
                </a:solidFill>
                <a:ea typeface="MS PGothic" charset="-128"/>
              </a:rPr>
              <a:t>l’algorithme de mise à jour des poids</a:t>
            </a:r>
            <a:r>
              <a:rPr lang="fr-FR" b="1" dirty="0">
                <a:solidFill>
                  <a:srgbClr val="595959"/>
                </a:solidFill>
                <a:ea typeface="MS PGothic" charset="-128"/>
              </a:rPr>
              <a:t> </a:t>
            </a:r>
          </a:p>
          <a:p>
            <a:pPr marL="342900" indent="-342900">
              <a:spcBef>
                <a:spcPts val="600"/>
              </a:spcBef>
            </a:pPr>
            <a:endParaRPr lang="fr-FR" sz="1600" dirty="0"/>
          </a:p>
          <a:p>
            <a:pPr marL="342900" indent="-342900">
              <a:spcBef>
                <a:spcPts val="600"/>
              </a:spcBef>
            </a:pPr>
            <a:r>
              <a:rPr lang="fr-FR" b="1" dirty="0"/>
              <a:t>1960 (</a:t>
            </a:r>
            <a:r>
              <a:rPr lang="fr-FR" b="1" dirty="0" err="1"/>
              <a:t>Widrow</a:t>
            </a:r>
            <a:r>
              <a:rPr lang="fr-FR" b="1" dirty="0"/>
              <a:t>, </a:t>
            </a:r>
            <a:r>
              <a:rPr lang="fr-FR" b="1" dirty="0" err="1"/>
              <a:t>Hoff</a:t>
            </a:r>
            <a:r>
              <a:rPr lang="fr-FR" b="1" dirty="0"/>
              <a:t>) ADALINE</a:t>
            </a:r>
            <a:r>
              <a:rPr lang="fr-FR" dirty="0"/>
              <a:t> (“batch” gradient descent)</a:t>
            </a:r>
            <a:endParaRPr lang="fr-FR" b="1" dirty="0"/>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66</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310" y="2551903"/>
            <a:ext cx="5895191" cy="3496249"/>
          </a:xfrm>
          <a:prstGeom prst="rect">
            <a:avLst/>
          </a:prstGeom>
        </p:spPr>
      </p:pic>
      <p:sp>
        <p:nvSpPr>
          <p:cNvPr id="14" name="ZoneTexte 13"/>
          <p:cNvSpPr txBox="1"/>
          <p:nvPr/>
        </p:nvSpPr>
        <p:spPr>
          <a:xfrm>
            <a:off x="2764715" y="2876132"/>
            <a:ext cx="20439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i="1" dirty="0"/>
              <a:t>1</a:t>
            </a:r>
            <a:endParaRPr lang="en-GB" i="1" dirty="0"/>
          </a:p>
        </p:txBody>
      </p:sp>
      <p:pic>
        <p:nvPicPr>
          <p:cNvPr id="2" name="Image 1">
            <a:extLst>
              <a:ext uri="{FF2B5EF4-FFF2-40B4-BE49-F238E27FC236}">
                <a16:creationId xmlns:a16="http://schemas.microsoft.com/office/drawing/2014/main" id="{2AF2CFFD-31B2-BB84-E4AC-6D99894BD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324" y="2132955"/>
            <a:ext cx="5895191" cy="3496249"/>
          </a:xfrm>
          <a:prstGeom prst="rect">
            <a:avLst/>
          </a:prstGeom>
        </p:spPr>
      </p:pic>
    </p:spTree>
    <p:extLst>
      <p:ext uri="{BB962C8B-B14F-4D97-AF65-F5344CB8AC3E}">
        <p14:creationId xmlns:p14="http://schemas.microsoft.com/office/powerpoint/2010/main" val="116930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spcBef>
                <a:spcPts val="600"/>
              </a:spcBef>
            </a:pPr>
            <a:r>
              <a:rPr lang="fr-FR" b="1" dirty="0">
                <a:solidFill>
                  <a:srgbClr val="595959"/>
                </a:solidFill>
                <a:ea typeface="MS PGothic" charset="-128"/>
              </a:rPr>
              <a:t>2.  </a:t>
            </a:r>
            <a:r>
              <a:rPr lang="fr-FR" b="1" dirty="0" err="1">
                <a:solidFill>
                  <a:srgbClr val="595959"/>
                </a:solidFill>
                <a:ea typeface="MS PGothic" charset="-128"/>
              </a:rPr>
              <a:t>Adaline</a:t>
            </a:r>
            <a:r>
              <a:rPr lang="fr-FR" b="1" dirty="0">
                <a:solidFill>
                  <a:srgbClr val="595959"/>
                </a:solidFill>
                <a:ea typeface="MS PGothic" charset="-128"/>
              </a:rPr>
              <a:t> (4/5) </a:t>
            </a:r>
            <a:r>
              <a:rPr lang="mr-IN" b="1" dirty="0">
                <a:solidFill>
                  <a:srgbClr val="595959"/>
                </a:solidFill>
                <a:ea typeface="MS PGothic" charset="-128"/>
              </a:rPr>
              <a:t>–</a:t>
            </a:r>
            <a:r>
              <a:rPr lang="fr-FR" b="1" dirty="0">
                <a:solidFill>
                  <a:srgbClr val="595959"/>
                </a:solidFill>
                <a:ea typeface="MS PGothic" charset="-128"/>
              </a:rPr>
              <a:t> Choix de    le taux d’apprentissage</a:t>
            </a:r>
          </a:p>
          <a:p>
            <a:pPr marL="342900" indent="-342900">
              <a:spcBef>
                <a:spcPts val="600"/>
              </a:spcBef>
            </a:pPr>
            <a:endParaRPr lang="fr-FR" sz="1600" dirty="0"/>
          </a:p>
          <a:p>
            <a:pPr marL="342900" indent="-342900">
              <a:spcBef>
                <a:spcPts val="600"/>
              </a:spcBef>
            </a:pPr>
            <a:r>
              <a:rPr lang="fr-FR" b="1" dirty="0"/>
              <a:t>1960 (</a:t>
            </a:r>
            <a:r>
              <a:rPr lang="fr-FR" b="1" dirty="0" err="1"/>
              <a:t>Widrow</a:t>
            </a:r>
            <a:r>
              <a:rPr lang="fr-FR" b="1" dirty="0"/>
              <a:t>, </a:t>
            </a:r>
            <a:r>
              <a:rPr lang="fr-FR" b="1" dirty="0" err="1"/>
              <a:t>Hoff</a:t>
            </a:r>
            <a:r>
              <a:rPr lang="fr-FR" b="1" dirty="0"/>
              <a:t>) ADALINE</a:t>
            </a:r>
          </a:p>
          <a:p>
            <a:pPr marL="342900" indent="-342900" algn="just">
              <a:spcBef>
                <a:spcPts val="600"/>
              </a:spcBef>
            </a:pPr>
            <a:r>
              <a:rPr lang="fr-FR" sz="1600" dirty="0"/>
              <a:t>Si le taux d'apprentissage est trop élevé, la descente du gradient risque d’osciller autour de la solution. </a:t>
            </a:r>
          </a:p>
          <a:p>
            <a:pPr marL="342900" indent="-342900" algn="just">
              <a:spcBef>
                <a:spcPts val="600"/>
              </a:spcBef>
            </a:pPr>
            <a:r>
              <a:rPr lang="fr-FR" sz="1600" dirty="0"/>
              <a:t>Si le taux d'apprentissage est trop petit, l'algorithme nécessitera beaucoup de pas de temps pour converger et peut être piégé plus facilement dans les minima locaux.</a:t>
            </a: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67</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sp>
        <p:nvSpPr>
          <p:cNvPr id="12" name="ZoneTexte 11"/>
          <p:cNvSpPr txBox="1"/>
          <p:nvPr/>
        </p:nvSpPr>
        <p:spPr>
          <a:xfrm>
            <a:off x="3553566" y="1419257"/>
            <a:ext cx="22476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b="1" dirty="0"/>
              <a:t>ε</a:t>
            </a:r>
            <a:endParaRPr lang="en-GB" b="1"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544" y="3964781"/>
            <a:ext cx="5712311" cy="2267792"/>
          </a:xfrm>
          <a:prstGeom prst="rect">
            <a:avLst/>
          </a:prstGeom>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t="17944" r="75854" b="41002"/>
          <a:stretch/>
        </p:blipFill>
        <p:spPr>
          <a:xfrm>
            <a:off x="1511805" y="4270787"/>
            <a:ext cx="460686" cy="226788"/>
          </a:xfrm>
          <a:prstGeom prst="rect">
            <a:avLst/>
          </a:prstGeom>
        </p:spPr>
      </p:pic>
      <p:pic>
        <p:nvPicPr>
          <p:cNvPr id="9" name="Image 8"/>
          <p:cNvPicPr>
            <a:picLocks noChangeAspect="1"/>
          </p:cNvPicPr>
          <p:nvPr/>
        </p:nvPicPr>
        <p:blipFill rotWithShape="1">
          <a:blip r:embed="rId4">
            <a:extLst>
              <a:ext uri="{28A0092B-C50C-407E-A947-70E740481C1C}">
                <a14:useLocalDpi xmlns:a14="http://schemas.microsoft.com/office/drawing/2010/main" val="0"/>
              </a:ext>
            </a:extLst>
          </a:blip>
          <a:srcRect t="17944" r="75854" b="41002"/>
          <a:stretch/>
        </p:blipFill>
        <p:spPr>
          <a:xfrm>
            <a:off x="4412830" y="4270787"/>
            <a:ext cx="460686" cy="226788"/>
          </a:xfrm>
          <a:prstGeom prst="rect">
            <a:avLst/>
          </a:prstGeom>
        </p:spPr>
      </p:pic>
    </p:spTree>
    <p:extLst>
      <p:ext uri="{BB962C8B-B14F-4D97-AF65-F5344CB8AC3E}">
        <p14:creationId xmlns:p14="http://schemas.microsoft.com/office/powerpoint/2010/main" val="690134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spcBef>
                <a:spcPts val="600"/>
              </a:spcBef>
            </a:pPr>
            <a:r>
              <a:rPr lang="fr-FR" b="1" dirty="0">
                <a:solidFill>
                  <a:srgbClr val="595959"/>
                </a:solidFill>
                <a:ea typeface="MS PGothic" charset="-128"/>
              </a:rPr>
              <a:t>2.  </a:t>
            </a:r>
            <a:r>
              <a:rPr lang="fr-FR" b="1" dirty="0" err="1">
                <a:solidFill>
                  <a:srgbClr val="595959"/>
                </a:solidFill>
                <a:ea typeface="MS PGothic" charset="-128"/>
              </a:rPr>
              <a:t>Adaline</a:t>
            </a:r>
            <a:r>
              <a:rPr lang="fr-FR" b="1" dirty="0">
                <a:solidFill>
                  <a:srgbClr val="595959"/>
                </a:solidFill>
                <a:ea typeface="MS PGothic" charset="-128"/>
              </a:rPr>
              <a:t> (5/5) </a:t>
            </a:r>
            <a:r>
              <a:rPr lang="mr-IN" b="1" dirty="0">
                <a:solidFill>
                  <a:srgbClr val="595959"/>
                </a:solidFill>
                <a:ea typeface="MS PGothic" charset="-128"/>
              </a:rPr>
              <a:t>–</a:t>
            </a:r>
            <a:r>
              <a:rPr lang="fr-FR" b="1" dirty="0">
                <a:solidFill>
                  <a:srgbClr val="595959"/>
                </a:solidFill>
                <a:ea typeface="MS PGothic" charset="-128"/>
              </a:rPr>
              <a:t> </a:t>
            </a:r>
            <a:r>
              <a:rPr lang="fr-FR" altLang="x-none" b="1" dirty="0">
                <a:solidFill>
                  <a:srgbClr val="595959"/>
                </a:solidFill>
                <a:ea typeface="MS PGothic" charset="-128"/>
              </a:rPr>
              <a:t>Une variation de </a:t>
            </a:r>
            <a:r>
              <a:rPr lang="fr-FR" altLang="x-none" b="1" dirty="0" err="1">
                <a:solidFill>
                  <a:srgbClr val="595959"/>
                </a:solidFill>
                <a:ea typeface="MS PGothic" charset="-128"/>
              </a:rPr>
              <a:t>Widrow</a:t>
            </a:r>
            <a:r>
              <a:rPr lang="fr-FR" altLang="x-none" b="1" dirty="0">
                <a:solidFill>
                  <a:srgbClr val="595959"/>
                </a:solidFill>
                <a:ea typeface="MS PGothic" charset="-128"/>
              </a:rPr>
              <a:t> et </a:t>
            </a:r>
            <a:r>
              <a:rPr lang="fr-FR" altLang="x-none" b="1" dirty="0" err="1">
                <a:solidFill>
                  <a:srgbClr val="595959"/>
                </a:solidFill>
                <a:ea typeface="MS PGothic" charset="-128"/>
              </a:rPr>
              <a:t>Hoff</a:t>
            </a:r>
            <a:r>
              <a:rPr lang="fr-FR" altLang="x-none" b="1" dirty="0">
                <a:solidFill>
                  <a:srgbClr val="595959"/>
                </a:solidFill>
                <a:ea typeface="MS PGothic" charset="-128"/>
              </a:rPr>
              <a:t> (tolérance aux bruits)</a:t>
            </a:r>
            <a:endParaRPr lang="fr-FR" b="1" dirty="0">
              <a:solidFill>
                <a:srgbClr val="595959"/>
              </a:solidFill>
              <a:ea typeface="MS PGothic" charset="-128"/>
            </a:endParaRPr>
          </a:p>
          <a:p>
            <a:pPr marL="342900" indent="-342900">
              <a:spcBef>
                <a:spcPts val="600"/>
              </a:spcBef>
            </a:pPr>
            <a:endParaRPr lang="fr-FR" sz="1600" dirty="0"/>
          </a:p>
          <a:p>
            <a:pPr marL="342900" indent="-342900">
              <a:spcBef>
                <a:spcPts val="600"/>
              </a:spcBef>
            </a:pPr>
            <a:r>
              <a:rPr lang="fr-FR" b="1" dirty="0"/>
              <a:t>1960 (</a:t>
            </a:r>
            <a:r>
              <a:rPr lang="fr-FR" b="1" dirty="0" err="1"/>
              <a:t>Widrow</a:t>
            </a:r>
            <a:r>
              <a:rPr lang="fr-FR" b="1" dirty="0"/>
              <a:t>, </a:t>
            </a:r>
            <a:r>
              <a:rPr lang="fr-FR" b="1" dirty="0" err="1"/>
              <a:t>Hoff</a:t>
            </a:r>
            <a:r>
              <a:rPr lang="fr-FR" b="1" dirty="0"/>
              <a:t>) ADALINE (modifier les poids à chaque exemple)</a:t>
            </a: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68</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sp>
        <p:nvSpPr>
          <p:cNvPr id="14" name="ZoneTexte 13"/>
          <p:cNvSpPr txBox="1"/>
          <p:nvPr/>
        </p:nvSpPr>
        <p:spPr>
          <a:xfrm>
            <a:off x="2764715" y="2876132"/>
            <a:ext cx="20439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i="1" dirty="0"/>
              <a:t>1</a:t>
            </a:r>
            <a:endParaRPr lang="en-GB" i="1"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21" y="2732442"/>
            <a:ext cx="7576958" cy="3381452"/>
          </a:xfrm>
          <a:prstGeom prst="rect">
            <a:avLst/>
          </a:prstGeom>
        </p:spPr>
      </p:pic>
    </p:spTree>
    <p:extLst>
      <p:ext uri="{BB962C8B-B14F-4D97-AF65-F5344CB8AC3E}">
        <p14:creationId xmlns:p14="http://schemas.microsoft.com/office/powerpoint/2010/main" val="268729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(1/16) </a:t>
            </a:r>
            <a:r>
              <a:rPr lang="mr-IN" b="1" dirty="0">
                <a:solidFill>
                  <a:srgbClr val="595959"/>
                </a:solidFill>
                <a:ea typeface="MS PGothic" charset="-128"/>
              </a:rPr>
              <a:t>–</a:t>
            </a:r>
            <a:r>
              <a:rPr lang="fr-FR" b="1" dirty="0">
                <a:solidFill>
                  <a:srgbClr val="595959"/>
                </a:solidFill>
                <a:ea typeface="MS PGothic" charset="-128"/>
              </a:rPr>
              <a:t> Présentation</a:t>
            </a:r>
          </a:p>
          <a:p>
            <a:pPr marL="342900" indent="-342900" algn="just">
              <a:spcBef>
                <a:spcPts val="1200"/>
              </a:spcBef>
              <a:buFont typeface="Wingdings 2" charset="2"/>
              <a:buNone/>
            </a:pPr>
            <a:r>
              <a:rPr lang="fr-FR" altLang="x-none" dirty="0">
                <a:solidFill>
                  <a:srgbClr val="595959"/>
                </a:solidFill>
                <a:ea typeface="MS PGothic" charset="-128"/>
              </a:rPr>
              <a:t>Un réseau orienté de neurones artificiels organisé en couches où l</a:t>
            </a:r>
            <a:r>
              <a:rPr lang="fr-FR" altLang="fr-FR" dirty="0">
                <a:solidFill>
                  <a:srgbClr val="595959"/>
                </a:solidFill>
                <a:ea typeface="MS PGothic" charset="-128"/>
              </a:rPr>
              <a:t>’</a:t>
            </a:r>
            <a:r>
              <a:rPr lang="fr-FR" altLang="x-none" dirty="0">
                <a:solidFill>
                  <a:srgbClr val="595959"/>
                </a:solidFill>
                <a:ea typeface="MS PGothic" charset="-128"/>
              </a:rPr>
              <a:t>information se déplace dans un seul sens, de l</a:t>
            </a:r>
            <a:r>
              <a:rPr lang="fr-FR" altLang="fr-FR" dirty="0">
                <a:solidFill>
                  <a:srgbClr val="595959"/>
                </a:solidFill>
                <a:ea typeface="MS PGothic" charset="-128"/>
              </a:rPr>
              <a:t>’</a:t>
            </a:r>
            <a:r>
              <a:rPr lang="fr-FR" altLang="x-none" dirty="0">
                <a:solidFill>
                  <a:srgbClr val="595959"/>
                </a:solidFill>
                <a:ea typeface="MS PGothic" charset="-128"/>
              </a:rPr>
              <a:t>entrée vers la sortie. </a:t>
            </a:r>
          </a:p>
          <a:p>
            <a:pPr marL="342900" indent="-342900" algn="just">
              <a:spcBef>
                <a:spcPct val="0"/>
              </a:spcBef>
              <a:buFont typeface="Wingdings 2" charset="2"/>
              <a:buNone/>
            </a:pPr>
            <a:r>
              <a:rPr lang="fr-FR" altLang="x-none" sz="1000" dirty="0">
                <a:solidFill>
                  <a:srgbClr val="595959"/>
                </a:solidFill>
                <a:ea typeface="MS PGothic" charset="-128"/>
              </a:rPr>
              <a:t>Voir: Apprentissage et reconnaissance . Christian Gagné</a:t>
            </a:r>
          </a:p>
          <a:p>
            <a:pPr marL="342900" indent="-342900" algn="just">
              <a:spcBef>
                <a:spcPts val="1200"/>
              </a:spcBef>
              <a:buFont typeface="Wingdings 2" charset="2"/>
              <a:buNone/>
            </a:pPr>
            <a:endParaRPr lang="fr-FR" altLang="x-none" sz="1000" dirty="0">
              <a:solidFill>
                <a:srgbClr val="595959"/>
              </a:solidFill>
              <a:ea typeface="MS PGothic" charset="-128"/>
            </a:endParaRPr>
          </a:p>
          <a:p>
            <a:pPr marL="342900" indent="-342900">
              <a:spcBef>
                <a:spcPct val="25000"/>
              </a:spcBef>
              <a:buFont typeface="Wingdings 2" charset="2"/>
              <a:buNone/>
            </a:pPr>
            <a:endParaRPr lang="fr-FR" altLang="x-none" sz="1000" dirty="0">
              <a:solidFill>
                <a:srgbClr val="595959"/>
              </a:solidFill>
              <a:ea typeface="MS PGothic" charset="-128"/>
            </a:endParaRPr>
          </a:p>
        </p:txBody>
      </p:sp>
      <p:sp>
        <p:nvSpPr>
          <p:cNvPr id="1003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41257FC-7E0A-454E-935F-F1FAC727D963}" type="slidenum">
              <a:rPr lang="en-US" altLang="x-none" sz="800">
                <a:solidFill>
                  <a:srgbClr val="595959"/>
                </a:solidFill>
              </a:rPr>
              <a:pPr eaLnBrk="1" hangingPunct="1"/>
              <a:t>69</a:t>
            </a:fld>
            <a:endParaRPr lang="en-US" altLang="x-none" sz="800">
              <a:solidFill>
                <a:srgbClr val="595959"/>
              </a:solidFill>
            </a:endParaRPr>
          </a:p>
        </p:txBody>
      </p:sp>
      <p:sp>
        <p:nvSpPr>
          <p:cNvPr id="10035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5ACAD93-B1E4-014B-B1E5-FC19C5F850A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0035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2566988"/>
            <a:ext cx="6985000"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D7AF9C-09D0-3B4A-BFA6-2A66D25309A8}"/>
              </a:ext>
            </a:extLst>
          </p:cNvPr>
          <p:cNvSpPr/>
          <p:nvPr/>
        </p:nvSpPr>
        <p:spPr>
          <a:xfrm>
            <a:off x="863163" y="234236"/>
            <a:ext cx="7023538" cy="2031325"/>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Survol des modèles d’apprentissage</a:t>
            </a:r>
          </a:p>
          <a:p>
            <a:pPr algn="ctr"/>
            <a:endParaRPr lang="fr-FR" b="1" dirty="0">
              <a:solidFill>
                <a:srgbClr val="FF0000"/>
              </a:solidFill>
              <a:latin typeface="Bell MT" panose="02020503060305020303" pitchFamily="18" charset="77"/>
              <a:cs typeface="Angsana New" panose="02020603050405020304" pitchFamily="18" charset="-34"/>
            </a:endParaRPr>
          </a:p>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pic>
        <p:nvPicPr>
          <p:cNvPr id="2" name="Image 2">
            <a:extLst>
              <a:ext uri="{FF2B5EF4-FFF2-40B4-BE49-F238E27FC236}">
                <a16:creationId xmlns:a16="http://schemas.microsoft.com/office/drawing/2014/main" id="{2D55AE9D-0CEF-2F90-DA85-BE361F0F4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27" y="1249899"/>
            <a:ext cx="8084546" cy="471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9137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(2/16) </a:t>
            </a:r>
            <a:r>
              <a:rPr lang="mr-IN" b="1" dirty="0">
                <a:solidFill>
                  <a:srgbClr val="595959"/>
                </a:solidFill>
                <a:ea typeface="MS PGothic" charset="-128"/>
              </a:rPr>
              <a:t>–</a:t>
            </a:r>
            <a:r>
              <a:rPr lang="fr-FR" b="1" dirty="0">
                <a:solidFill>
                  <a:srgbClr val="595959"/>
                </a:solidFill>
                <a:ea typeface="MS PGothic" charset="-128"/>
              </a:rPr>
              <a:t> Types de </a:t>
            </a:r>
            <a:r>
              <a:rPr lang="fr-FR" b="1" dirty="0" err="1">
                <a:solidFill>
                  <a:srgbClr val="595959"/>
                </a:solidFill>
                <a:ea typeface="MS PGothic" charset="-128"/>
              </a:rPr>
              <a:t>RdN</a:t>
            </a:r>
            <a:r>
              <a:rPr lang="fr-FR" b="1" dirty="0">
                <a:solidFill>
                  <a:srgbClr val="595959"/>
                </a:solidFill>
                <a:ea typeface="MS PGothic" charset="-128"/>
              </a:rPr>
              <a:t>, Types de problèmes</a:t>
            </a:r>
          </a:p>
          <a:p>
            <a:pPr marL="342900" indent="-342900">
              <a:spcBef>
                <a:spcPts val="1200"/>
              </a:spcBef>
              <a:buFont typeface="Wingdings 2" charset="2"/>
              <a:buNone/>
            </a:pPr>
            <a:r>
              <a:rPr lang="fr-FR" altLang="x-none" dirty="0">
                <a:solidFill>
                  <a:srgbClr val="595959"/>
                </a:solidFill>
                <a:ea typeface="MS PGothic" charset="-128"/>
              </a:rPr>
              <a:t>Selon la topologie du réseau: différentes frontières de décisions (ou de </a:t>
            </a:r>
            <a:r>
              <a:rPr lang="fr-FR" altLang="x-none" b="1" dirty="0" err="1">
                <a:solidFill>
                  <a:srgbClr val="595959"/>
                </a:solidFill>
                <a:ea typeface="MS PGothic" charset="-128"/>
              </a:rPr>
              <a:t>classifieurs</a:t>
            </a:r>
            <a:r>
              <a:rPr lang="fr-FR" altLang="x-none" dirty="0">
                <a:solidFill>
                  <a:srgbClr val="595959"/>
                </a:solidFill>
                <a:ea typeface="MS PGothic" charset="-128"/>
              </a:rPr>
              <a:t>)</a:t>
            </a:r>
          </a:p>
          <a:p>
            <a:pPr marL="342900" indent="-342900">
              <a:spcBef>
                <a:spcPts val="600"/>
              </a:spcBef>
              <a:buFont typeface="Wingdings 2" charset="2"/>
              <a:buNone/>
            </a:pPr>
            <a:r>
              <a:rPr lang="fr-FR" altLang="x-none" dirty="0">
                <a:solidFill>
                  <a:srgbClr val="595959"/>
                </a:solidFill>
                <a:ea typeface="MS PGothic" charset="-128"/>
              </a:rPr>
              <a:t>      Une couche cachée 		Deux couches cachées ou plus</a:t>
            </a:r>
          </a:p>
          <a:p>
            <a:pPr marL="342900" indent="-342900">
              <a:spcBef>
                <a:spcPct val="0"/>
              </a:spcBef>
              <a:buFont typeface="Wingdings 2" charset="2"/>
              <a:buNone/>
            </a:pPr>
            <a:r>
              <a:rPr lang="fr-FR" altLang="x-none" dirty="0">
                <a:solidFill>
                  <a:srgbClr val="595959"/>
                </a:solidFill>
                <a:ea typeface="MS PGothic" charset="-128"/>
              </a:rPr>
              <a:t>        frontières convexes:			     frontières concaves:</a:t>
            </a:r>
          </a:p>
          <a:p>
            <a:pPr marL="342900" indent="-342900">
              <a:spcBef>
                <a:spcPct val="0"/>
              </a:spcBef>
              <a:buFont typeface="Wingdings 2" charset="2"/>
              <a:buNone/>
            </a:pPr>
            <a:r>
              <a:rPr lang="fr-FR" altLang="x-none" dirty="0">
                <a:solidFill>
                  <a:srgbClr val="595959"/>
                </a:solidFill>
                <a:ea typeface="MS PGothic" charset="-128"/>
              </a:rPr>
              <a:t>          ouverte/fermée			          ouverte/fermée</a:t>
            </a:r>
          </a:p>
          <a:p>
            <a:pPr marL="342900" indent="-342900">
              <a:spcBef>
                <a:spcPct val="0"/>
              </a:spcBef>
              <a:buFont typeface="Wingdings 2" charset="2"/>
              <a:buNone/>
            </a:pPr>
            <a:endParaRPr lang="fr-FR" altLang="x-none" dirty="0">
              <a:solidFill>
                <a:srgbClr val="595959"/>
              </a:solidFill>
              <a:ea typeface="MS PGothic" charset="-128"/>
            </a:endParaRPr>
          </a:p>
          <a:p>
            <a:pPr marL="342900" indent="-342900">
              <a:spcBef>
                <a:spcPts val="600"/>
              </a:spcBef>
              <a:buFont typeface="Wingdings 2" charset="2"/>
              <a:buNone/>
            </a:pPr>
            <a:r>
              <a:rPr lang="fr-FR" altLang="x-none" dirty="0">
                <a:solidFill>
                  <a:srgbClr val="595959"/>
                </a:solidFill>
                <a:ea typeface="MS PGothic" charset="-128"/>
              </a:rPr>
              <a:t> </a:t>
            </a:r>
          </a:p>
          <a:p>
            <a:pPr marL="342900" indent="-342900">
              <a:spcBef>
                <a:spcPts val="600"/>
              </a:spcBef>
              <a:buFont typeface="Wingdings 2" charset="2"/>
              <a:buNone/>
            </a:pPr>
            <a:endParaRPr lang="fr-FR" altLang="x-none" dirty="0">
              <a:solidFill>
                <a:srgbClr val="595959"/>
              </a:solidFill>
              <a:ea typeface="MS PGothic" charset="-128"/>
            </a:endParaRPr>
          </a:p>
          <a:p>
            <a:pPr marL="342900" indent="-342900">
              <a:spcBef>
                <a:spcPts val="600"/>
              </a:spcBef>
              <a:buFont typeface="Wingdings 2" charset="2"/>
              <a:buNone/>
            </a:pPr>
            <a:endParaRPr lang="fr-FR" altLang="x-none" dirty="0">
              <a:solidFill>
                <a:srgbClr val="595959"/>
              </a:solidFill>
              <a:ea typeface="MS PGothic" charset="-128"/>
            </a:endParaRPr>
          </a:p>
          <a:p>
            <a:pPr marL="342900" indent="-342900">
              <a:spcBef>
                <a:spcPts val="600"/>
              </a:spcBef>
              <a:buFont typeface="Wingdings 2" charset="2"/>
              <a:buNone/>
            </a:pPr>
            <a:endParaRPr lang="fr-FR" altLang="x-none" dirty="0">
              <a:solidFill>
                <a:srgbClr val="595959"/>
              </a:solidFill>
              <a:ea typeface="MS PGothic" charset="-128"/>
            </a:endParaRPr>
          </a:p>
          <a:p>
            <a:pPr marL="342900" indent="-342900">
              <a:buFont typeface="Wingdings 2" charset="2"/>
              <a:buNone/>
            </a:pPr>
            <a:r>
              <a:rPr lang="fr-FR" altLang="x-none" dirty="0">
                <a:solidFill>
                  <a:srgbClr val="595959"/>
                </a:solidFill>
                <a:ea typeface="MS PGothic" charset="-128"/>
              </a:rPr>
              <a:t>Le nombre de neurones par couche cachée détermine la complexité du </a:t>
            </a:r>
            <a:r>
              <a:rPr lang="fr-FR" altLang="x-none" dirty="0" err="1">
                <a:solidFill>
                  <a:srgbClr val="595959"/>
                </a:solidFill>
                <a:ea typeface="MS PGothic" charset="-128"/>
              </a:rPr>
              <a:t>classifieur</a:t>
            </a:r>
            <a:r>
              <a:rPr lang="fr-FR" altLang="x-none" dirty="0">
                <a:solidFill>
                  <a:srgbClr val="595959"/>
                </a:solidFill>
                <a:ea typeface="MS PGothic" charset="-128"/>
              </a:rPr>
              <a:t> (Il se détermine par essais et erreurs).</a:t>
            </a:r>
          </a:p>
          <a:p>
            <a:pPr marL="342900" indent="-342900">
              <a:spcBef>
                <a:spcPct val="25000"/>
              </a:spcBef>
              <a:buFont typeface="Wingdings 2" charset="2"/>
              <a:buNone/>
            </a:pPr>
            <a:endParaRPr lang="fr-FR" altLang="x-none" dirty="0">
              <a:solidFill>
                <a:srgbClr val="595959"/>
              </a:solidFill>
              <a:ea typeface="MS PGothic" charset="-128"/>
            </a:endParaRPr>
          </a:p>
        </p:txBody>
      </p:sp>
      <p:sp>
        <p:nvSpPr>
          <p:cNvPr id="10240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CDE82F3-377B-BE43-BD88-276BE9803E11}" type="slidenum">
              <a:rPr lang="en-US" altLang="x-none" sz="800">
                <a:solidFill>
                  <a:srgbClr val="595959"/>
                </a:solidFill>
              </a:rPr>
              <a:pPr eaLnBrk="1" hangingPunct="1"/>
              <a:t>70</a:t>
            </a:fld>
            <a:endParaRPr lang="en-US" altLang="x-none" sz="800">
              <a:solidFill>
                <a:srgbClr val="595959"/>
              </a:solidFill>
            </a:endParaRPr>
          </a:p>
        </p:txBody>
      </p:sp>
      <p:sp>
        <p:nvSpPr>
          <p:cNvPr id="10240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DB83BBFA-DFD8-DE49-B148-238379ADF442}"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0240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975" y="3378200"/>
            <a:ext cx="354012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3340100"/>
            <a:ext cx="3452812"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(3/16) </a:t>
            </a:r>
            <a:r>
              <a:rPr lang="mr-IN" b="1" dirty="0">
                <a:solidFill>
                  <a:srgbClr val="595959"/>
                </a:solidFill>
                <a:ea typeface="MS PGothic" charset="-128"/>
              </a:rPr>
              <a:t>–</a:t>
            </a:r>
            <a:r>
              <a:rPr lang="fr-FR" b="1" dirty="0">
                <a:solidFill>
                  <a:srgbClr val="595959"/>
                </a:solidFill>
                <a:ea typeface="MS PGothic" charset="-128"/>
              </a:rPr>
              <a:t> </a:t>
            </a:r>
            <a:r>
              <a:rPr lang="fr-FR" b="1" dirty="0" err="1">
                <a:solidFill>
                  <a:srgbClr val="595959"/>
                </a:solidFill>
                <a:ea typeface="MS PGothic" charset="-128"/>
              </a:rPr>
              <a:t>Rétropropagation</a:t>
            </a:r>
            <a:endParaRPr lang="fr-FR" b="1" dirty="0">
              <a:solidFill>
                <a:srgbClr val="595959"/>
              </a:solidFill>
              <a:ea typeface="MS PGothic" charset="-128"/>
            </a:endParaRPr>
          </a:p>
          <a:p>
            <a:pPr marL="342900" indent="-342900" algn="just">
              <a:buFont typeface="Wingdings 2" charset="2"/>
              <a:buNone/>
            </a:pPr>
            <a:r>
              <a:rPr lang="fr-FR" altLang="x-none" dirty="0">
                <a:solidFill>
                  <a:srgbClr val="595959"/>
                </a:solidFill>
                <a:ea typeface="MS PGothic" charset="-128"/>
              </a:rPr>
              <a:t>L</a:t>
            </a:r>
            <a:r>
              <a:rPr lang="fr-FR" altLang="fr-FR" dirty="0">
                <a:solidFill>
                  <a:srgbClr val="595959"/>
                </a:solidFill>
                <a:ea typeface="MS PGothic" charset="-128"/>
              </a:rPr>
              <a:t>’</a:t>
            </a:r>
            <a:r>
              <a:rPr lang="fr-FR" altLang="x-none" dirty="0">
                <a:solidFill>
                  <a:srgbClr val="595959"/>
                </a:solidFill>
                <a:ea typeface="MS PGothic" charset="-128"/>
              </a:rPr>
              <a:t>algorithme de </a:t>
            </a:r>
            <a:r>
              <a:rPr lang="fr-FR" altLang="x-none" dirty="0" err="1">
                <a:solidFill>
                  <a:srgbClr val="595959"/>
                </a:solidFill>
                <a:ea typeface="MS PGothic" charset="-128"/>
              </a:rPr>
              <a:t>rétropropagation</a:t>
            </a:r>
            <a:r>
              <a:rPr lang="fr-FR" altLang="x-none" dirty="0">
                <a:solidFill>
                  <a:srgbClr val="595959"/>
                </a:solidFill>
                <a:ea typeface="MS PGothic" charset="-128"/>
              </a:rPr>
              <a:t> adapte les poids des connexions en commençant par la couche de sortie. </a:t>
            </a:r>
          </a:p>
        </p:txBody>
      </p:sp>
      <p:sp>
        <p:nvSpPr>
          <p:cNvPr id="10445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48C47B37-D7B2-4040-A784-72B4866E06F7}" type="slidenum">
              <a:rPr lang="en-US" altLang="x-none" sz="800">
                <a:solidFill>
                  <a:srgbClr val="595959"/>
                </a:solidFill>
              </a:rPr>
              <a:pPr eaLnBrk="1" hangingPunct="1"/>
              <a:t>71</a:t>
            </a:fld>
            <a:endParaRPr lang="en-US" altLang="x-none" sz="800">
              <a:solidFill>
                <a:srgbClr val="595959"/>
              </a:solidFill>
            </a:endParaRPr>
          </a:p>
        </p:txBody>
      </p:sp>
      <p:sp>
        <p:nvSpPr>
          <p:cNvPr id="10445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B60DBAB7-0852-364F-A57A-02B2082F3D86}"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0445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514600"/>
            <a:ext cx="78994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97906" y="6094364"/>
            <a:ext cx="4382594" cy="646331"/>
          </a:xfrm>
          <a:prstGeom prst="rect">
            <a:avLst/>
          </a:prstGeom>
        </p:spPr>
        <p:txBody>
          <a:bodyPr wrap="square">
            <a:spAutoFit/>
          </a:bodyPr>
          <a:lstStyle/>
          <a:p>
            <a:pPr algn="ctr"/>
            <a:r>
              <a:rPr lang="fr-FR" dirty="0">
                <a:latin typeface="LMSans9-Regular-Identity-H" charset="0"/>
              </a:rPr>
              <a:t>Parker 1982, Le </a:t>
            </a:r>
            <a:r>
              <a:rPr lang="fr-FR" dirty="0" err="1">
                <a:latin typeface="LMSans9-Regular-Identity-H" charset="0"/>
              </a:rPr>
              <a:t>Cun</a:t>
            </a:r>
            <a:r>
              <a:rPr lang="fr-FR" dirty="0">
                <a:latin typeface="LMSans9-Regular-Identity-H" charset="0"/>
              </a:rPr>
              <a:t> 1985, </a:t>
            </a:r>
            <a:r>
              <a:rPr lang="fr-FR" dirty="0" err="1">
                <a:latin typeface="LMSans9-Regular-Identity-H" charset="0"/>
              </a:rPr>
              <a:t>Rumelhart</a:t>
            </a:r>
            <a:r>
              <a:rPr lang="fr-FR" dirty="0">
                <a:latin typeface="LMSans9-Regular-Identity-H" charset="0"/>
              </a:rPr>
              <a:t> &amp; </a:t>
            </a:r>
            <a:r>
              <a:rPr lang="fr-FR" dirty="0" err="1">
                <a:latin typeface="LMSans9-Regular-Identity-H" charset="0"/>
              </a:rPr>
              <a:t>McClelland</a:t>
            </a:r>
            <a:r>
              <a:rPr lang="fr-FR" dirty="0">
                <a:latin typeface="LMSans9-Regular-Identity-H" charset="0"/>
              </a:rPr>
              <a:t> 1986 </a:t>
            </a:r>
            <a:endParaRPr lang="fr-FR" dirty="0">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(4/16) </a:t>
            </a:r>
            <a:r>
              <a:rPr lang="mr-IN" b="1" dirty="0">
                <a:solidFill>
                  <a:srgbClr val="595959"/>
                </a:solidFill>
                <a:ea typeface="MS PGothic" charset="-128"/>
              </a:rPr>
              <a:t>–</a:t>
            </a:r>
            <a:r>
              <a:rPr lang="fr-FR" b="1" dirty="0">
                <a:solidFill>
                  <a:srgbClr val="595959"/>
                </a:solidFill>
                <a:ea typeface="MS PGothic" charset="-128"/>
              </a:rPr>
              <a:t> rappel sur les notations du modèle</a:t>
            </a:r>
          </a:p>
          <a:p>
            <a:pPr marL="342900" indent="-342900" algn="just">
              <a:buFont typeface="Wingdings 2" charset="2"/>
              <a:buNone/>
            </a:pPr>
            <a:r>
              <a:rPr lang="fr-FR" altLang="x-none" dirty="0">
                <a:solidFill>
                  <a:srgbClr val="595959"/>
                </a:solidFill>
                <a:ea typeface="MS PGothic" charset="-128"/>
              </a:rPr>
              <a:t>Soient les données suivantes, à partir de la couche de sortie:</a:t>
            </a:r>
          </a:p>
        </p:txBody>
      </p:sp>
      <p:sp>
        <p:nvSpPr>
          <p:cNvPr id="10649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037E14D-1EE1-C942-BC3B-308CB07E3540}" type="slidenum">
              <a:rPr lang="en-US" altLang="x-none" sz="800">
                <a:solidFill>
                  <a:srgbClr val="595959"/>
                </a:solidFill>
              </a:rPr>
              <a:pPr eaLnBrk="1" hangingPunct="1"/>
              <a:t>72</a:t>
            </a:fld>
            <a:endParaRPr lang="en-US" altLang="x-none" sz="800">
              <a:solidFill>
                <a:srgbClr val="595959"/>
              </a:solidFill>
            </a:endParaRPr>
          </a:p>
        </p:txBody>
      </p:sp>
      <p:sp>
        <p:nvSpPr>
          <p:cNvPr id="106499"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7643046D-B8DB-AB49-B0AB-516D5DD5E997}"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065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300" y="2286000"/>
            <a:ext cx="8510588"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(5/16) </a:t>
            </a:r>
            <a:r>
              <a:rPr lang="mr-IN" b="1" dirty="0">
                <a:solidFill>
                  <a:srgbClr val="595959"/>
                </a:solidFill>
                <a:ea typeface="MS PGothic" charset="-128"/>
              </a:rPr>
              <a:t>–</a:t>
            </a:r>
            <a:r>
              <a:rPr lang="fr-FR" b="1" dirty="0">
                <a:solidFill>
                  <a:srgbClr val="595959"/>
                </a:solidFill>
                <a:ea typeface="MS PGothic" charset="-128"/>
              </a:rPr>
              <a:t> Erreurs à minimiser</a:t>
            </a:r>
          </a:p>
          <a:p>
            <a:pPr marL="342900" indent="-342900" algn="just">
              <a:buFont typeface="Wingdings 2" charset="2"/>
              <a:buNone/>
            </a:pPr>
            <a:r>
              <a:rPr lang="fr-FR" altLang="x-none" dirty="0">
                <a:solidFill>
                  <a:srgbClr val="595959"/>
                </a:solidFill>
                <a:ea typeface="MS PGothic" charset="-128"/>
              </a:rPr>
              <a:t>Soient :</a:t>
            </a:r>
          </a:p>
        </p:txBody>
      </p:sp>
      <p:sp>
        <p:nvSpPr>
          <p:cNvPr id="10854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3B9B7E0D-C1B2-D14D-A9BE-4D4ACC4251EA}" type="slidenum">
              <a:rPr lang="en-US" altLang="x-none" sz="800">
                <a:solidFill>
                  <a:srgbClr val="595959"/>
                </a:solidFill>
              </a:rPr>
              <a:pPr eaLnBrk="1" hangingPunct="1"/>
              <a:t>73</a:t>
            </a:fld>
            <a:endParaRPr lang="en-US" altLang="x-none" sz="800">
              <a:solidFill>
                <a:srgbClr val="595959"/>
              </a:solidFill>
            </a:endParaRPr>
          </a:p>
        </p:txBody>
      </p:sp>
      <p:sp>
        <p:nvSpPr>
          <p:cNvPr id="10854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3AB02A7D-51B5-2249-AFF9-9AA08327BE72}"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085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73300"/>
            <a:ext cx="76327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(6/16) </a:t>
            </a:r>
            <a:r>
              <a:rPr lang="mr-IN" b="1" dirty="0">
                <a:solidFill>
                  <a:srgbClr val="595959"/>
                </a:solidFill>
                <a:ea typeface="MS PGothic" charset="-128"/>
              </a:rPr>
              <a:t>–</a:t>
            </a:r>
            <a:r>
              <a:rPr lang="fr-FR" b="1" dirty="0">
                <a:solidFill>
                  <a:srgbClr val="595959"/>
                </a:solidFill>
                <a:ea typeface="MS PGothic" charset="-128"/>
              </a:rPr>
              <a:t> Rétro-propagation des erreurs</a:t>
            </a:r>
          </a:p>
          <a:p>
            <a:pPr marL="342900" indent="-342900" algn="just">
              <a:spcBef>
                <a:spcPts val="600"/>
              </a:spcBef>
              <a:buFont typeface="Wingdings 2" charset="2"/>
              <a:buNone/>
            </a:pPr>
            <a:r>
              <a:rPr lang="fr-FR" altLang="x-none" dirty="0">
                <a:solidFill>
                  <a:srgbClr val="595959"/>
                </a:solidFill>
                <a:ea typeface="MS PGothic" charset="-128"/>
              </a:rPr>
              <a:t>Pour rectifier les poids des connexions en fonction des erreurs, nous allons utiliser le gradient de l</a:t>
            </a:r>
            <a:r>
              <a:rPr lang="fr-FR" altLang="fr-FR" dirty="0">
                <a:solidFill>
                  <a:srgbClr val="595959"/>
                </a:solidFill>
                <a:ea typeface="MS PGothic" charset="-128"/>
              </a:rPr>
              <a:t>’</a:t>
            </a:r>
            <a:r>
              <a:rPr lang="fr-FR" altLang="x-none" dirty="0">
                <a:solidFill>
                  <a:srgbClr val="595959"/>
                </a:solidFill>
                <a:ea typeface="MS PGothic" charset="-128"/>
              </a:rPr>
              <a:t>erreur par rapport aux poids:</a:t>
            </a:r>
          </a:p>
        </p:txBody>
      </p:sp>
      <p:sp>
        <p:nvSpPr>
          <p:cNvPr id="11059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15451F10-4483-8A4A-A4EC-771E69B0850F}" type="slidenum">
              <a:rPr lang="en-US" altLang="x-none" sz="800">
                <a:solidFill>
                  <a:srgbClr val="595959"/>
                </a:solidFill>
              </a:rPr>
              <a:pPr eaLnBrk="1" hangingPunct="1"/>
              <a:t>74</a:t>
            </a:fld>
            <a:endParaRPr lang="en-US" altLang="x-none" sz="800">
              <a:solidFill>
                <a:srgbClr val="595959"/>
              </a:solidFill>
            </a:endParaRPr>
          </a:p>
        </p:txBody>
      </p:sp>
      <p:sp>
        <p:nvSpPr>
          <p:cNvPr id="11059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FD3505E4-F3AD-3240-BD80-987A295E6079}"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10597" name="Picture 1"/>
          <p:cNvPicPr>
            <a:picLocks noChangeAspect="1"/>
          </p:cNvPicPr>
          <p:nvPr/>
        </p:nvPicPr>
        <p:blipFill>
          <a:blip r:embed="rId3">
            <a:extLst>
              <a:ext uri="{28A0092B-C50C-407E-A947-70E740481C1C}">
                <a14:useLocalDpi xmlns:a14="http://schemas.microsoft.com/office/drawing/2010/main" val="0"/>
              </a:ext>
            </a:extLst>
          </a:blip>
          <a:srcRect t="2505"/>
          <a:stretch>
            <a:fillRect/>
          </a:stretch>
        </p:blipFill>
        <p:spPr bwMode="auto">
          <a:xfrm>
            <a:off x="431800" y="2374900"/>
            <a:ext cx="7797800"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442558" y="5854353"/>
            <a:ext cx="1752002" cy="461665"/>
          </a:xfrm>
          <a:prstGeom prst="rect">
            <a:avLst/>
          </a:prstGeom>
          <a:noFill/>
          <a:ln>
            <a:solidFill>
              <a:schemeClr val="tx1"/>
            </a:solidFill>
          </a:ln>
        </p:spPr>
        <p:txBody>
          <a:bodyPr wrap="square" rtlCol="0">
            <a:spAutoFit/>
          </a:bodyPr>
          <a:lstStyle/>
          <a:p>
            <a:r>
              <a:rPr lang="en-GB" sz="1200" dirty="0" err="1"/>
              <a:t>Erreurs</a:t>
            </a:r>
            <a:r>
              <a:rPr lang="en-GB" sz="1200" dirty="0"/>
              <a:t> </a:t>
            </a:r>
            <a:r>
              <a:rPr lang="en-GB" sz="1200" dirty="0" err="1"/>
              <a:t>tous</a:t>
            </a:r>
            <a:r>
              <a:rPr lang="en-GB" sz="1200" dirty="0"/>
              <a:t> neurones </a:t>
            </a:r>
          </a:p>
          <a:p>
            <a:r>
              <a:rPr lang="en-GB" sz="1200" dirty="0"/>
              <a:t>/</a:t>
            </a:r>
            <a:r>
              <a:rPr lang="en-GB" sz="1200" dirty="0" err="1"/>
              <a:t>erreur</a:t>
            </a:r>
            <a:r>
              <a:rPr lang="en-GB" sz="1200" dirty="0"/>
              <a:t> neurone j</a:t>
            </a:r>
          </a:p>
        </p:txBody>
      </p:sp>
      <p:cxnSp>
        <p:nvCxnSpPr>
          <p:cNvPr id="4" name="Connecteur droit 3"/>
          <p:cNvCxnSpPr>
            <a:stCxn id="2" idx="3"/>
          </p:cNvCxnSpPr>
          <p:nvPr/>
        </p:nvCxnSpPr>
        <p:spPr>
          <a:xfrm flipV="1">
            <a:off x="2194560" y="5421854"/>
            <a:ext cx="2263140" cy="663332"/>
          </a:xfrm>
          <a:prstGeom prst="line">
            <a:avLst/>
          </a:prstGeom>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2990626" y="4600940"/>
            <a:ext cx="1467073" cy="461665"/>
          </a:xfrm>
          <a:prstGeom prst="rect">
            <a:avLst/>
          </a:prstGeom>
          <a:noFill/>
          <a:ln>
            <a:solidFill>
              <a:schemeClr val="tx1"/>
            </a:solidFill>
          </a:ln>
        </p:spPr>
        <p:txBody>
          <a:bodyPr wrap="square" rtlCol="0">
            <a:spAutoFit/>
          </a:bodyPr>
          <a:lstStyle/>
          <a:p>
            <a:r>
              <a:rPr lang="en-GB" sz="1200" dirty="0" err="1"/>
              <a:t>Erreur</a:t>
            </a:r>
            <a:r>
              <a:rPr lang="en-GB" sz="1200" dirty="0"/>
              <a:t> neurone j</a:t>
            </a:r>
          </a:p>
          <a:p>
            <a:r>
              <a:rPr lang="en-GB" sz="1200" dirty="0"/>
              <a:t>/sortie neurone j</a:t>
            </a:r>
          </a:p>
        </p:txBody>
      </p:sp>
      <p:cxnSp>
        <p:nvCxnSpPr>
          <p:cNvPr id="15" name="Connecteur droit 14"/>
          <p:cNvCxnSpPr/>
          <p:nvPr/>
        </p:nvCxnSpPr>
        <p:spPr>
          <a:xfrm>
            <a:off x="4457700" y="4831772"/>
            <a:ext cx="544606" cy="385687"/>
          </a:xfrm>
          <a:prstGeom prst="line">
            <a:avLst/>
          </a:prstGeom>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6124463" y="4602529"/>
            <a:ext cx="1513466" cy="461665"/>
          </a:xfrm>
          <a:prstGeom prst="rect">
            <a:avLst/>
          </a:prstGeom>
          <a:noFill/>
          <a:ln>
            <a:solidFill>
              <a:schemeClr val="tx1"/>
            </a:solidFill>
          </a:ln>
        </p:spPr>
        <p:txBody>
          <a:bodyPr wrap="square" rtlCol="0">
            <a:spAutoFit/>
          </a:bodyPr>
          <a:lstStyle/>
          <a:p>
            <a:r>
              <a:rPr lang="en-GB" sz="1200" dirty="0"/>
              <a:t>Sortie neurone j</a:t>
            </a:r>
          </a:p>
          <a:p>
            <a:r>
              <a:rPr lang="en-GB" sz="1200" dirty="0"/>
              <a:t>/entrée neurone j</a:t>
            </a:r>
          </a:p>
        </p:txBody>
      </p:sp>
      <p:cxnSp>
        <p:nvCxnSpPr>
          <p:cNvPr id="17" name="Connecteur droit 16"/>
          <p:cNvCxnSpPr>
            <a:stCxn id="20" idx="1"/>
          </p:cNvCxnSpPr>
          <p:nvPr/>
        </p:nvCxnSpPr>
        <p:spPr>
          <a:xfrm flipH="1">
            <a:off x="5507915" y="4833362"/>
            <a:ext cx="616548" cy="384097"/>
          </a:xfrm>
          <a:prstGeom prst="line">
            <a:avLst/>
          </a:prstGeom>
        </p:spPr>
        <p:style>
          <a:lnRef idx="2">
            <a:schemeClr val="accent1"/>
          </a:lnRef>
          <a:fillRef idx="0">
            <a:schemeClr val="accent1"/>
          </a:fillRef>
          <a:effectRef idx="1">
            <a:schemeClr val="accent1"/>
          </a:effectRef>
          <a:fontRef idx="minor">
            <a:schemeClr val="tx1"/>
          </a:fontRef>
        </p:style>
      </p:cxnSp>
      <p:sp>
        <p:nvSpPr>
          <p:cNvPr id="24" name="ZoneTexte 23"/>
          <p:cNvSpPr txBox="1"/>
          <p:nvPr/>
        </p:nvSpPr>
        <p:spPr>
          <a:xfrm>
            <a:off x="6968547" y="5343063"/>
            <a:ext cx="1513466" cy="461665"/>
          </a:xfrm>
          <a:prstGeom prst="rect">
            <a:avLst/>
          </a:prstGeom>
          <a:noFill/>
          <a:ln>
            <a:solidFill>
              <a:schemeClr val="tx1"/>
            </a:solidFill>
          </a:ln>
        </p:spPr>
        <p:txBody>
          <a:bodyPr wrap="square" rtlCol="0">
            <a:spAutoFit/>
          </a:bodyPr>
          <a:lstStyle/>
          <a:p>
            <a:r>
              <a:rPr lang="en-GB" sz="1200" dirty="0"/>
              <a:t>Entrée neurone j</a:t>
            </a:r>
          </a:p>
          <a:p>
            <a:r>
              <a:rPr lang="en-GB" sz="1200" dirty="0"/>
              <a:t>/ </a:t>
            </a:r>
            <a:r>
              <a:rPr lang="en-GB" sz="1200" dirty="0" err="1"/>
              <a:t>poids</a:t>
            </a:r>
            <a:r>
              <a:rPr lang="en-GB" sz="1200" dirty="0"/>
              <a:t> connexion</a:t>
            </a:r>
          </a:p>
        </p:txBody>
      </p:sp>
      <p:cxnSp>
        <p:nvCxnSpPr>
          <p:cNvPr id="21" name="Connecteur droit 20"/>
          <p:cNvCxnSpPr>
            <a:stCxn id="24" idx="1"/>
          </p:cNvCxnSpPr>
          <p:nvPr/>
        </p:nvCxnSpPr>
        <p:spPr>
          <a:xfrm flipH="1" flipV="1">
            <a:off x="6220461" y="5421857"/>
            <a:ext cx="748086" cy="152039"/>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(7/16) </a:t>
            </a:r>
            <a:r>
              <a:rPr lang="mr-IN" b="1" dirty="0">
                <a:solidFill>
                  <a:srgbClr val="595959"/>
                </a:solidFill>
                <a:ea typeface="MS PGothic" charset="-128"/>
              </a:rPr>
              <a:t>–</a:t>
            </a:r>
            <a:r>
              <a:rPr lang="fr-FR" b="1" dirty="0">
                <a:solidFill>
                  <a:srgbClr val="595959"/>
                </a:solidFill>
                <a:ea typeface="MS PGothic" charset="-128"/>
              </a:rPr>
              <a:t> Rétro-propagation des erreurs</a:t>
            </a:r>
          </a:p>
        </p:txBody>
      </p:sp>
      <p:sp>
        <p:nvSpPr>
          <p:cNvPr id="11264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F76E505F-69DE-F249-8230-8357EA590183}" type="slidenum">
              <a:rPr lang="en-US" altLang="x-none" sz="800">
                <a:solidFill>
                  <a:srgbClr val="595959"/>
                </a:solidFill>
              </a:rPr>
              <a:pPr eaLnBrk="1" hangingPunct="1"/>
              <a:t>75</a:t>
            </a:fld>
            <a:endParaRPr lang="en-US" altLang="x-none" sz="800">
              <a:solidFill>
                <a:srgbClr val="595959"/>
              </a:solidFill>
            </a:endParaRPr>
          </a:p>
        </p:txBody>
      </p:sp>
      <p:sp>
        <p:nvSpPr>
          <p:cNvPr id="112643"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A95F026D-E8CA-A24B-8860-D624B7C2224F}"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126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100" y="1739900"/>
            <a:ext cx="79756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(8/16) </a:t>
            </a:r>
            <a:r>
              <a:rPr lang="mr-IN" b="1" dirty="0">
                <a:solidFill>
                  <a:srgbClr val="595959"/>
                </a:solidFill>
                <a:ea typeface="MS PGothic" charset="-128"/>
              </a:rPr>
              <a:t>–</a:t>
            </a:r>
            <a:r>
              <a:rPr lang="fr-FR" b="1" dirty="0">
                <a:solidFill>
                  <a:srgbClr val="595959"/>
                </a:solidFill>
                <a:ea typeface="MS PGothic" charset="-128"/>
              </a:rPr>
              <a:t> Rétro-propagation des erreurs</a:t>
            </a:r>
          </a:p>
          <a:p>
            <a:pPr marL="342900" indent="-342900" algn="just">
              <a:spcBef>
                <a:spcPts val="600"/>
              </a:spcBef>
              <a:buFont typeface="Wingdings 2" charset="2"/>
              <a:buNone/>
            </a:pPr>
            <a:r>
              <a:rPr lang="fr-FR" altLang="x-none" dirty="0">
                <a:solidFill>
                  <a:srgbClr val="595959"/>
                </a:solidFill>
                <a:ea typeface="MS PGothic" charset="-128"/>
              </a:rPr>
              <a:t>Apprentissage pour la sortie:</a:t>
            </a:r>
          </a:p>
        </p:txBody>
      </p:sp>
      <p:sp>
        <p:nvSpPr>
          <p:cNvPr id="11469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8B947279-42C9-0F4D-8158-816A019BF958}" type="slidenum">
              <a:rPr lang="en-US" altLang="x-none" sz="800">
                <a:solidFill>
                  <a:srgbClr val="595959"/>
                </a:solidFill>
              </a:rPr>
              <a:pPr eaLnBrk="1" hangingPunct="1"/>
              <a:t>76</a:t>
            </a:fld>
            <a:endParaRPr lang="en-US" altLang="x-none" sz="800">
              <a:solidFill>
                <a:srgbClr val="595959"/>
              </a:solidFill>
            </a:endParaRPr>
          </a:p>
        </p:txBody>
      </p:sp>
      <p:sp>
        <p:nvSpPr>
          <p:cNvPr id="114691"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CB9EB143-7DEA-CC43-AF13-EA668D9475F8}"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1469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700" y="2108200"/>
            <a:ext cx="66421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(9/16) </a:t>
            </a:r>
            <a:r>
              <a:rPr lang="mr-IN" b="1" dirty="0">
                <a:solidFill>
                  <a:srgbClr val="595959"/>
                </a:solidFill>
                <a:ea typeface="MS PGothic" charset="-128"/>
              </a:rPr>
              <a:t>–</a:t>
            </a:r>
            <a:r>
              <a:rPr lang="fr-FR" b="1" dirty="0">
                <a:solidFill>
                  <a:srgbClr val="595959"/>
                </a:solidFill>
                <a:ea typeface="MS PGothic" charset="-128"/>
              </a:rPr>
              <a:t> Rétro-propagation des erreurs</a:t>
            </a:r>
          </a:p>
          <a:p>
            <a:pPr marL="342900" indent="-342900" algn="just">
              <a:spcBef>
                <a:spcPts val="600"/>
              </a:spcBef>
              <a:buFont typeface="Wingdings 2" charset="2"/>
              <a:buNone/>
            </a:pPr>
            <a:r>
              <a:rPr lang="fr-FR" altLang="x-none" dirty="0">
                <a:solidFill>
                  <a:srgbClr val="595959"/>
                </a:solidFill>
                <a:ea typeface="MS PGothic" charset="-128"/>
              </a:rPr>
              <a:t>Apprentissage pour les couches cachées:</a:t>
            </a:r>
          </a:p>
        </p:txBody>
      </p:sp>
      <p:sp>
        <p:nvSpPr>
          <p:cNvPr id="11673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A721D4AF-C4CF-AA4D-AFE9-20A733AF9B8D}" type="slidenum">
              <a:rPr lang="en-US" altLang="x-none" sz="800">
                <a:solidFill>
                  <a:srgbClr val="595959"/>
                </a:solidFill>
              </a:rPr>
              <a:pPr eaLnBrk="1" hangingPunct="1"/>
              <a:t>77</a:t>
            </a:fld>
            <a:endParaRPr lang="en-US" altLang="x-none" sz="800">
              <a:solidFill>
                <a:srgbClr val="595959"/>
              </a:solidFill>
            </a:endParaRPr>
          </a:p>
        </p:txBody>
      </p:sp>
      <p:sp>
        <p:nvSpPr>
          <p:cNvPr id="116739"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32842A50-00FB-474C-A0B2-0CF19A971718}"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1674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247900"/>
            <a:ext cx="739775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1516828" y="2578249"/>
            <a:ext cx="1745485" cy="461665"/>
          </a:xfrm>
          <a:prstGeom prst="rect">
            <a:avLst/>
          </a:prstGeom>
          <a:noFill/>
          <a:ln>
            <a:solidFill>
              <a:schemeClr val="tx1"/>
            </a:solidFill>
          </a:ln>
        </p:spPr>
        <p:txBody>
          <a:bodyPr wrap="square" rtlCol="0">
            <a:spAutoFit/>
          </a:bodyPr>
          <a:lstStyle/>
          <a:p>
            <a:r>
              <a:rPr lang="en-GB" sz="1200" dirty="0" err="1"/>
              <a:t>Erreurs</a:t>
            </a:r>
            <a:r>
              <a:rPr lang="en-GB" sz="1200" dirty="0"/>
              <a:t> </a:t>
            </a:r>
            <a:r>
              <a:rPr lang="en-GB" sz="1200" dirty="0" err="1"/>
              <a:t>tous</a:t>
            </a:r>
            <a:r>
              <a:rPr lang="en-GB" sz="1200" dirty="0"/>
              <a:t> neurones</a:t>
            </a:r>
          </a:p>
          <a:p>
            <a:r>
              <a:rPr lang="en-GB" sz="1200" dirty="0"/>
              <a:t>/sortie neurone j</a:t>
            </a:r>
          </a:p>
        </p:txBody>
      </p:sp>
      <p:cxnSp>
        <p:nvCxnSpPr>
          <p:cNvPr id="9" name="Connecteur droit 8"/>
          <p:cNvCxnSpPr/>
          <p:nvPr/>
        </p:nvCxnSpPr>
        <p:spPr>
          <a:xfrm>
            <a:off x="3262313" y="2809081"/>
            <a:ext cx="1255490" cy="364425"/>
          </a:xfrm>
          <a:prstGeom prst="line">
            <a:avLst/>
          </a:prstGeom>
        </p:spPr>
        <p:style>
          <a:lnRef idx="2">
            <a:schemeClr val="accent1"/>
          </a:lnRef>
          <a:fillRef idx="0">
            <a:schemeClr val="accent1"/>
          </a:fillRef>
          <a:effectRef idx="1">
            <a:schemeClr val="accent1"/>
          </a:effectRef>
          <a:fontRef idx="minor">
            <a:schemeClr val="tx1"/>
          </a:fontRef>
        </p:style>
      </p:cxnSp>
      <p:sp>
        <p:nvSpPr>
          <p:cNvPr id="10" name="ZoneTexte 9"/>
          <p:cNvSpPr txBox="1"/>
          <p:nvPr/>
        </p:nvSpPr>
        <p:spPr>
          <a:xfrm>
            <a:off x="5847977" y="2227263"/>
            <a:ext cx="1513466" cy="461665"/>
          </a:xfrm>
          <a:prstGeom prst="rect">
            <a:avLst/>
          </a:prstGeom>
          <a:noFill/>
          <a:ln>
            <a:solidFill>
              <a:schemeClr val="tx1"/>
            </a:solidFill>
          </a:ln>
        </p:spPr>
        <p:txBody>
          <a:bodyPr wrap="square" rtlCol="0">
            <a:spAutoFit/>
          </a:bodyPr>
          <a:lstStyle/>
          <a:p>
            <a:r>
              <a:rPr lang="en-GB" sz="1200" dirty="0"/>
              <a:t>Sortie neurone j</a:t>
            </a:r>
          </a:p>
          <a:p>
            <a:r>
              <a:rPr lang="en-GB" sz="1200" dirty="0"/>
              <a:t>/entrée neurone j</a:t>
            </a:r>
          </a:p>
        </p:txBody>
      </p:sp>
      <p:cxnSp>
        <p:nvCxnSpPr>
          <p:cNvPr id="11" name="Connecteur droit 10"/>
          <p:cNvCxnSpPr/>
          <p:nvPr/>
        </p:nvCxnSpPr>
        <p:spPr>
          <a:xfrm flipH="1">
            <a:off x="5231429" y="2458096"/>
            <a:ext cx="616548" cy="384097"/>
          </a:xfrm>
          <a:prstGeom prst="line">
            <a:avLst/>
          </a:prstGeom>
        </p:spPr>
        <p:style>
          <a:lnRef idx="2">
            <a:schemeClr val="accent1"/>
          </a:lnRef>
          <a:fillRef idx="0">
            <a:schemeClr val="accent1"/>
          </a:fillRef>
          <a:effectRef idx="1">
            <a:schemeClr val="accent1"/>
          </a:effectRef>
          <a:fontRef idx="minor">
            <a:schemeClr val="tx1"/>
          </a:fontRef>
        </p:style>
      </p:cxnSp>
      <p:sp>
        <p:nvSpPr>
          <p:cNvPr id="12" name="ZoneTexte 11"/>
          <p:cNvSpPr txBox="1"/>
          <p:nvPr/>
        </p:nvSpPr>
        <p:spPr>
          <a:xfrm>
            <a:off x="6424034" y="3039914"/>
            <a:ext cx="1513466" cy="461665"/>
          </a:xfrm>
          <a:prstGeom prst="rect">
            <a:avLst/>
          </a:prstGeom>
          <a:noFill/>
          <a:ln>
            <a:solidFill>
              <a:schemeClr val="tx1"/>
            </a:solidFill>
          </a:ln>
        </p:spPr>
        <p:txBody>
          <a:bodyPr wrap="square" rtlCol="0">
            <a:spAutoFit/>
          </a:bodyPr>
          <a:lstStyle/>
          <a:p>
            <a:r>
              <a:rPr lang="en-GB" sz="1200" dirty="0"/>
              <a:t>Entrée neurone j</a:t>
            </a:r>
          </a:p>
          <a:p>
            <a:r>
              <a:rPr lang="en-GB" sz="1200" dirty="0"/>
              <a:t>/ </a:t>
            </a:r>
            <a:r>
              <a:rPr lang="en-GB" sz="1200" dirty="0" err="1"/>
              <a:t>poids</a:t>
            </a:r>
            <a:r>
              <a:rPr lang="en-GB" sz="1200" dirty="0"/>
              <a:t> connexion</a:t>
            </a:r>
          </a:p>
        </p:txBody>
      </p:sp>
      <p:cxnSp>
        <p:nvCxnSpPr>
          <p:cNvPr id="13" name="Connecteur droit 12"/>
          <p:cNvCxnSpPr/>
          <p:nvPr/>
        </p:nvCxnSpPr>
        <p:spPr>
          <a:xfrm flipH="1" flipV="1">
            <a:off x="5675948" y="3117159"/>
            <a:ext cx="748086" cy="152039"/>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(10/16) </a:t>
            </a:r>
            <a:r>
              <a:rPr lang="mr-IN" b="1" dirty="0">
                <a:solidFill>
                  <a:srgbClr val="595959"/>
                </a:solidFill>
                <a:ea typeface="MS PGothic" charset="-128"/>
              </a:rPr>
              <a:t>–</a:t>
            </a:r>
            <a:r>
              <a:rPr lang="fr-FR" b="1" dirty="0">
                <a:solidFill>
                  <a:srgbClr val="595959"/>
                </a:solidFill>
                <a:ea typeface="MS PGothic" charset="-128"/>
              </a:rPr>
              <a:t> Rétro-propagation des erreurs</a:t>
            </a:r>
          </a:p>
          <a:p>
            <a:pPr marL="342900" indent="-342900" algn="just">
              <a:spcBef>
                <a:spcPts val="600"/>
              </a:spcBef>
              <a:buFont typeface="Wingdings 2" charset="2"/>
              <a:buNone/>
            </a:pPr>
            <a:r>
              <a:rPr lang="fr-FR" altLang="x-none" dirty="0">
                <a:solidFill>
                  <a:srgbClr val="595959"/>
                </a:solidFill>
                <a:ea typeface="MS PGothic" charset="-128"/>
              </a:rPr>
              <a:t>Apprentissage pour les couches cachées:</a:t>
            </a:r>
          </a:p>
        </p:txBody>
      </p:sp>
      <p:sp>
        <p:nvSpPr>
          <p:cNvPr id="11878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4EEC8744-EB0F-314C-AC9E-CCC7B8B18A52}" type="slidenum">
              <a:rPr lang="en-US" altLang="x-none" sz="800">
                <a:solidFill>
                  <a:srgbClr val="595959"/>
                </a:solidFill>
              </a:rPr>
              <a:pPr eaLnBrk="1" hangingPunct="1"/>
              <a:t>78</a:t>
            </a:fld>
            <a:endParaRPr lang="en-US" altLang="x-none" sz="800">
              <a:solidFill>
                <a:srgbClr val="595959"/>
              </a:solidFill>
            </a:endParaRPr>
          </a:p>
        </p:txBody>
      </p:sp>
      <p:sp>
        <p:nvSpPr>
          <p:cNvPr id="118787"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72AD27AE-5B8D-9042-AE36-7BD0894542BB}"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1878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2235200"/>
            <a:ext cx="4876800"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(11/16) </a:t>
            </a:r>
            <a:r>
              <a:rPr lang="mr-IN" b="1" dirty="0">
                <a:solidFill>
                  <a:srgbClr val="595959"/>
                </a:solidFill>
                <a:ea typeface="MS PGothic" charset="-128"/>
              </a:rPr>
              <a:t>–</a:t>
            </a:r>
            <a:r>
              <a:rPr lang="fr-FR" b="1" dirty="0">
                <a:solidFill>
                  <a:srgbClr val="595959"/>
                </a:solidFill>
                <a:ea typeface="MS PGothic" charset="-128"/>
              </a:rPr>
              <a:t> Rétro-propagation des erreurs</a:t>
            </a:r>
          </a:p>
          <a:p>
            <a:pPr marL="342900" indent="-342900" algn="just">
              <a:spcBef>
                <a:spcPts val="600"/>
              </a:spcBef>
              <a:buFont typeface="Wingdings 2" charset="2"/>
              <a:buNone/>
            </a:pPr>
            <a:r>
              <a:rPr lang="fr-FR" altLang="x-none" dirty="0">
                <a:solidFill>
                  <a:srgbClr val="595959"/>
                </a:solidFill>
                <a:ea typeface="MS PGothic" charset="-128"/>
              </a:rPr>
              <a:t>Apprentissage pour les couches cachées:</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79</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12083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0" y="2146300"/>
            <a:ext cx="63754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F51BDE5-D23E-D0B2-A976-995B27A97C44}"/>
              </a:ext>
            </a:extLst>
          </p:cNvPr>
          <p:cNvPicPr>
            <a:picLocks noChangeAspect="1"/>
          </p:cNvPicPr>
          <p:nvPr/>
        </p:nvPicPr>
        <p:blipFill>
          <a:blip r:embed="rId2"/>
          <a:stretch>
            <a:fillRect/>
          </a:stretch>
        </p:blipFill>
        <p:spPr>
          <a:xfrm>
            <a:off x="394138" y="2641532"/>
            <a:ext cx="4829175" cy="2266950"/>
          </a:xfrm>
          <a:prstGeom prst="rect">
            <a:avLst/>
          </a:prstGeom>
        </p:spPr>
      </p:pic>
      <p:sp>
        <p:nvSpPr>
          <p:cNvPr id="2" name="ZoneTexte 1">
            <a:extLst>
              <a:ext uri="{FF2B5EF4-FFF2-40B4-BE49-F238E27FC236}">
                <a16:creationId xmlns:a16="http://schemas.microsoft.com/office/drawing/2014/main" id="{4A4A3802-FA4D-05B8-2652-BD0E571CFEFE}"/>
              </a:ext>
            </a:extLst>
          </p:cNvPr>
          <p:cNvSpPr txBox="1"/>
          <p:nvPr/>
        </p:nvSpPr>
        <p:spPr>
          <a:xfrm>
            <a:off x="5664747" y="2641532"/>
            <a:ext cx="3499945" cy="3139321"/>
          </a:xfrm>
          <a:prstGeom prst="rect">
            <a:avLst/>
          </a:prstGeom>
          <a:noFill/>
        </p:spPr>
        <p:txBody>
          <a:bodyPr wrap="square" rtlCol="0">
            <a:spAutoFit/>
          </a:bodyPr>
          <a:lstStyle/>
          <a:p>
            <a:r>
              <a:rPr lang="fr-FR" dirty="0"/>
              <a:t>Echantillon S (base d’apprentissage)</a:t>
            </a:r>
          </a:p>
          <a:p>
            <a:r>
              <a:rPr lang="fr-FR" dirty="0"/>
              <a:t>X (entrée) et Y (sortie désirée)</a:t>
            </a:r>
          </a:p>
          <a:p>
            <a:endParaRPr lang="fr-FR" dirty="0"/>
          </a:p>
          <a:p>
            <a:r>
              <a:rPr lang="fr-FR" dirty="0"/>
              <a:t>Exemples:</a:t>
            </a:r>
          </a:p>
          <a:p>
            <a:r>
              <a:rPr lang="fr-FR" dirty="0"/>
              <a:t>X (poids, taille), Y (IMC)</a:t>
            </a:r>
          </a:p>
          <a:p>
            <a:r>
              <a:rPr lang="fr-FR" dirty="0"/>
              <a:t>X (hauteur, diamètre tronc), Y (Espèce)</a:t>
            </a:r>
          </a:p>
          <a:p>
            <a:r>
              <a:rPr lang="fr-FR" dirty="0"/>
              <a:t>….</a:t>
            </a:r>
          </a:p>
          <a:p>
            <a:r>
              <a:rPr lang="fr-FR" dirty="0"/>
              <a:t>W (Poids initiaux aléatoires du réseaux)</a:t>
            </a:r>
          </a:p>
        </p:txBody>
      </p:sp>
      <p:sp>
        <p:nvSpPr>
          <p:cNvPr id="3" name="Rectangle 2">
            <a:extLst>
              <a:ext uri="{FF2B5EF4-FFF2-40B4-BE49-F238E27FC236}">
                <a16:creationId xmlns:a16="http://schemas.microsoft.com/office/drawing/2014/main" id="{4C8DB891-F584-FF4A-402B-0AC370BA93DB}"/>
              </a:ext>
            </a:extLst>
          </p:cNvPr>
          <p:cNvSpPr/>
          <p:nvPr/>
        </p:nvSpPr>
        <p:spPr>
          <a:xfrm>
            <a:off x="614855" y="910289"/>
            <a:ext cx="7591097" cy="184665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Neuron</a:t>
            </a:r>
            <a:r>
              <a:rPr lang="fr-FR" b="1" dirty="0">
                <a:solidFill>
                  <a:srgbClr val="FF0000"/>
                </a:solidFill>
                <a:latin typeface="Bell MT" panose="02020503060305020303" pitchFamily="18" charset="77"/>
                <a:cs typeface="Angsana New" panose="02020603050405020304" pitchFamily="18" charset="-34"/>
              </a:rPr>
              <a:t> – </a:t>
            </a:r>
            <a:r>
              <a:rPr lang="fr-FR" b="1" dirty="0" err="1">
                <a:solidFill>
                  <a:srgbClr val="FF0000"/>
                </a:solidFill>
                <a:latin typeface="Bell MT" panose="02020503060305020303" pitchFamily="18" charset="77"/>
                <a:cs typeface="Angsana New" panose="02020603050405020304" pitchFamily="18" charset="-34"/>
              </a:rPr>
              <a:t>McCulloch</a:t>
            </a:r>
            <a:r>
              <a:rPr lang="fr-FR" b="1" dirty="0">
                <a:solidFill>
                  <a:srgbClr val="FF0000"/>
                </a:solidFill>
                <a:latin typeface="Bell MT" panose="02020503060305020303" pitchFamily="18" charset="77"/>
                <a:cs typeface="Angsana New" panose="02020603050405020304" pitchFamily="18" charset="-34"/>
              </a:rPr>
              <a:t> et </a:t>
            </a:r>
            <a:r>
              <a:rPr lang="fr-FR" b="1" dirty="0" err="1">
                <a:solidFill>
                  <a:srgbClr val="FF0000"/>
                </a:solidFill>
                <a:latin typeface="Bell MT" panose="02020503060305020303" pitchFamily="18" charset="77"/>
                <a:cs typeface="Angsana New" panose="02020603050405020304" pitchFamily="18" charset="-34"/>
              </a:rPr>
              <a:t>Pitts</a:t>
            </a:r>
            <a:r>
              <a:rPr lang="fr-FR" b="1" dirty="0">
                <a:solidFill>
                  <a:srgbClr val="FF0000"/>
                </a:solidFill>
                <a:latin typeface="Bell MT" panose="02020503060305020303" pitchFamily="18" charset="77"/>
                <a:cs typeface="Angsana New" panose="02020603050405020304" pitchFamily="18" charset="-34"/>
              </a:rPr>
              <a:t> </a:t>
            </a:r>
            <a:r>
              <a:rPr lang="fr-FR" sz="2400" b="1" dirty="0">
                <a:solidFill>
                  <a:srgbClr val="FF0000"/>
                </a:solidFill>
                <a:latin typeface="Bell MT" panose="02020503060305020303" pitchFamily="18" charset="77"/>
                <a:cs typeface="Angsana New" panose="02020603050405020304" pitchFamily="18" charset="-34"/>
              </a:rPr>
              <a:t>1943</a:t>
            </a:r>
            <a:r>
              <a:rPr lang="fr-FR" b="1" dirty="0">
                <a:solidFill>
                  <a:srgbClr val="FF0000"/>
                </a:solidFill>
                <a:latin typeface="Bell MT" panose="02020503060305020303" pitchFamily="18" charset="77"/>
                <a:cs typeface="Angsana New" panose="02020603050405020304" pitchFamily="18" charset="-34"/>
              </a:rPr>
              <a:t>, Perceptron - Rosenblatt </a:t>
            </a:r>
            <a:r>
              <a:rPr lang="fr-FR" sz="2400" b="1" dirty="0">
                <a:solidFill>
                  <a:srgbClr val="FF0000"/>
                </a:solidFill>
                <a:latin typeface="Bell MT" panose="02020503060305020303" pitchFamily="18" charset="77"/>
                <a:cs typeface="Angsana New" panose="02020603050405020304" pitchFamily="18" charset="-34"/>
              </a:rPr>
              <a:t>1957</a:t>
            </a:r>
            <a:endParaRPr lang="fr-SN" sz="2400"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2992075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(12/16) </a:t>
            </a:r>
            <a:r>
              <a:rPr lang="mr-IN" b="1" dirty="0">
                <a:solidFill>
                  <a:srgbClr val="595959"/>
                </a:solidFill>
                <a:ea typeface="MS PGothic" charset="-128"/>
              </a:rPr>
              <a:t>–</a:t>
            </a:r>
            <a:r>
              <a:rPr lang="fr-FR" b="1" dirty="0">
                <a:solidFill>
                  <a:srgbClr val="595959"/>
                </a:solidFill>
                <a:ea typeface="MS PGothic" charset="-128"/>
              </a:rPr>
              <a:t> Apprentissage batch ou en ligne.</a:t>
            </a:r>
          </a:p>
          <a:p>
            <a:pPr marL="342900" indent="-342900" algn="just">
              <a:spcBef>
                <a:spcPts val="600"/>
              </a:spcBef>
            </a:pPr>
            <a:r>
              <a:rPr lang="fr-FR" altLang="x-none" dirty="0">
                <a:solidFill>
                  <a:srgbClr val="595959"/>
                </a:solidFill>
                <a:ea typeface="MS PGothic" charset="-128"/>
              </a:rPr>
              <a:t>Comme pour le cas de la descente de gradient (</a:t>
            </a:r>
            <a:r>
              <a:rPr lang="fr-FR" dirty="0" err="1"/>
              <a:t>Widrow</a:t>
            </a:r>
            <a:r>
              <a:rPr lang="fr-FR" dirty="0"/>
              <a:t>, </a:t>
            </a:r>
            <a:r>
              <a:rPr lang="fr-FR" dirty="0" err="1"/>
              <a:t>Hoff</a:t>
            </a:r>
            <a:r>
              <a:rPr lang="fr-FR" dirty="0"/>
              <a:t>).</a:t>
            </a:r>
          </a:p>
          <a:p>
            <a:pPr marL="342900" indent="-342900" algn="just">
              <a:spcBef>
                <a:spcPts val="600"/>
              </a:spcBef>
            </a:pPr>
            <a:endParaRPr lang="fr-FR" dirty="0"/>
          </a:p>
          <a:p>
            <a:pPr marL="342900" indent="-342900" algn="just">
              <a:spcBef>
                <a:spcPts val="600"/>
              </a:spcBef>
            </a:pPr>
            <a:r>
              <a:rPr lang="fr-FR" b="1" dirty="0"/>
              <a:t>Apprentissage batch </a:t>
            </a:r>
          </a:p>
          <a:p>
            <a:pPr marL="285750" indent="-285750">
              <a:spcBef>
                <a:spcPts val="0"/>
              </a:spcBef>
              <a:buFont typeface="Arial" charset="0"/>
              <a:buChar char="•"/>
            </a:pPr>
            <a:r>
              <a:rPr lang="fr-FR" dirty="0"/>
              <a:t>Guidé par l’erreur quadratique moyenne </a:t>
            </a:r>
          </a:p>
          <a:p>
            <a:pPr marL="285750" indent="-285750">
              <a:spcBef>
                <a:spcPts val="0"/>
              </a:spcBef>
              <a:buFont typeface="Arial" charset="0"/>
              <a:buChar char="•"/>
            </a:pPr>
            <a:r>
              <a:rPr lang="fr-FR" dirty="0"/>
              <a:t>Correction des poids une fois, en calculant l’erreur pour tout le jeu de données </a:t>
            </a:r>
          </a:p>
          <a:p>
            <a:pPr marL="285750" indent="-285750">
              <a:spcBef>
                <a:spcPts val="0"/>
              </a:spcBef>
              <a:buFont typeface="Arial" charset="0"/>
              <a:buChar char="•"/>
            </a:pPr>
            <a:r>
              <a:rPr lang="fr-FR" dirty="0"/>
              <a:t>Relative stabilité de l’apprentissage </a:t>
            </a:r>
          </a:p>
          <a:p>
            <a:pPr>
              <a:spcBef>
                <a:spcPts val="0"/>
              </a:spcBef>
            </a:pPr>
            <a:r>
              <a:rPr lang="fr-FR" b="1" dirty="0"/>
              <a:t>Apprentissage </a:t>
            </a:r>
            <a:r>
              <a:rPr lang="fr-FR" b="1" dirty="0" err="1"/>
              <a:t>en-ligne</a:t>
            </a:r>
            <a:r>
              <a:rPr lang="fr-FR" b="1" dirty="0"/>
              <a:t> </a:t>
            </a:r>
          </a:p>
          <a:p>
            <a:pPr marL="285750" indent="-285750">
              <a:spcBef>
                <a:spcPts val="0"/>
              </a:spcBef>
              <a:buFont typeface="Arial" charset="0"/>
              <a:buChar char="•"/>
            </a:pPr>
            <a:r>
              <a:rPr lang="fr-FR" dirty="0"/>
              <a:t>Correction des poids pour chaque présentation de données, </a:t>
            </a:r>
          </a:p>
          <a:p>
            <a:pPr marL="285750" indent="-285750">
              <a:spcBef>
                <a:spcPts val="0"/>
              </a:spcBef>
              <a:buFont typeface="Arial" charset="0"/>
              <a:buChar char="•"/>
            </a:pPr>
            <a:r>
              <a:rPr lang="fr-FR" dirty="0"/>
              <a:t>Guidée par l’erreur quadratique de chaque donnée</a:t>
            </a:r>
          </a:p>
          <a:p>
            <a:pPr marL="285750" indent="-285750">
              <a:spcBef>
                <a:spcPts val="0"/>
              </a:spcBef>
              <a:buFont typeface="Arial" charset="0"/>
              <a:buChar char="•"/>
            </a:pPr>
            <a:r>
              <a:rPr lang="fr-FR" dirty="0"/>
              <a:t>Requiert la permutation de l’ordre de traitement à chaque reprise </a:t>
            </a:r>
          </a:p>
          <a:p>
            <a:pPr marL="285750" indent="-285750">
              <a:spcBef>
                <a:spcPts val="0"/>
              </a:spcBef>
              <a:buFont typeface="Arial" charset="0"/>
              <a:buChar char="•"/>
            </a:pPr>
            <a:r>
              <a:rPr lang="fr-FR" dirty="0"/>
              <a:t>Apprentissage </a:t>
            </a:r>
            <a:r>
              <a:rPr lang="fr-FR" dirty="0" err="1"/>
              <a:t>en-ligne</a:t>
            </a:r>
            <a:r>
              <a:rPr lang="fr-FR" dirty="0"/>
              <a:t> est plus rapide qu’en mode batch, mais avec </a:t>
            </a:r>
          </a:p>
          <a:p>
            <a:pPr>
              <a:spcBef>
                <a:spcPts val="0"/>
              </a:spcBef>
            </a:pPr>
            <a:r>
              <a:rPr lang="fr-FR" dirty="0"/>
              <a:t>risque de plus grandes instabilités</a:t>
            </a:r>
          </a:p>
          <a:p>
            <a:pPr marL="342900" indent="-342900" algn="just">
              <a:spcBef>
                <a:spcPts val="600"/>
              </a:spcBef>
            </a:pPr>
            <a:endParaRPr lang="fr-FR" altLang="x-none" dirty="0">
              <a:solidFill>
                <a:srgbClr val="595959"/>
              </a:solidFill>
              <a:ea typeface="MS PGothic" charset="-128"/>
            </a:endParaRP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80</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spTree>
    <p:extLst>
      <p:ext uri="{BB962C8B-B14F-4D97-AF65-F5344CB8AC3E}">
        <p14:creationId xmlns:p14="http://schemas.microsoft.com/office/powerpoint/2010/main" val="2101493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(13/16) </a:t>
            </a:r>
            <a:r>
              <a:rPr lang="mr-IN" b="1" dirty="0">
                <a:solidFill>
                  <a:srgbClr val="595959"/>
                </a:solidFill>
                <a:ea typeface="MS PGothic" charset="-128"/>
              </a:rPr>
              <a:t>–</a:t>
            </a:r>
            <a:r>
              <a:rPr lang="fr-FR" b="1" dirty="0">
                <a:solidFill>
                  <a:srgbClr val="595959"/>
                </a:solidFill>
                <a:ea typeface="MS PGothic" charset="-128"/>
              </a:rPr>
              <a:t> Plage de valeurs</a:t>
            </a:r>
          </a:p>
          <a:p>
            <a:pPr marL="342900" indent="-342900" algn="just">
              <a:spcBef>
                <a:spcPts val="600"/>
              </a:spcBef>
            </a:pPr>
            <a:endParaRPr lang="fr-FR" dirty="0"/>
          </a:p>
          <a:p>
            <a:pPr algn="ctr">
              <a:spcBef>
                <a:spcPts val="800"/>
              </a:spcBef>
            </a:pPr>
            <a:r>
              <a:rPr lang="fr-FR" b="1" dirty="0"/>
              <a:t>Avec fonction sigmoïde les valeurs sont entre de 0 et 1</a:t>
            </a:r>
          </a:p>
          <a:p>
            <a:pPr algn="ctr">
              <a:spcBef>
                <a:spcPts val="800"/>
              </a:spcBef>
            </a:pPr>
            <a:r>
              <a:rPr lang="fr-FR" dirty="0"/>
              <a:t>Valeurs de a faibles </a:t>
            </a:r>
            <a:r>
              <a:rPr lang="fr-FR" dirty="0" err="1"/>
              <a:t>fsig</a:t>
            </a:r>
            <a:r>
              <a:rPr lang="fr-FR" dirty="0"/>
              <a:t> (a) → 0, Valeurs de a élevée, </a:t>
            </a:r>
            <a:r>
              <a:rPr lang="fr-FR" dirty="0" err="1"/>
              <a:t>fsig</a:t>
            </a:r>
            <a:r>
              <a:rPr lang="fr-FR" dirty="0"/>
              <a:t> (a) → 1</a:t>
            </a:r>
          </a:p>
          <a:p>
            <a:pPr algn="ctr">
              <a:spcBef>
                <a:spcPts val="800"/>
              </a:spcBef>
            </a:pPr>
            <a:r>
              <a:rPr lang="fr-FR" dirty="0" err="1"/>
              <a:t>fsig</a:t>
            </a:r>
            <a:r>
              <a:rPr lang="fr-FR" dirty="0"/>
              <a:t> (1) = 0,7311, </a:t>
            </a:r>
            <a:r>
              <a:rPr lang="fr-FR" dirty="0" err="1"/>
              <a:t>fsig</a:t>
            </a:r>
            <a:r>
              <a:rPr lang="fr-FR" dirty="0"/>
              <a:t> (5) = 0,9933, </a:t>
            </a:r>
            <a:r>
              <a:rPr lang="fr-FR" dirty="0" err="1"/>
              <a:t>fsig</a:t>
            </a:r>
            <a:r>
              <a:rPr lang="fr-FR" dirty="0"/>
              <a:t> (10) ≈ 1 </a:t>
            </a:r>
          </a:p>
          <a:p>
            <a:pPr algn="ctr">
              <a:spcBef>
                <a:spcPts val="800"/>
              </a:spcBef>
            </a:pPr>
            <a:r>
              <a:rPr lang="fr-FR" dirty="0"/>
              <a:t>Pour valeurs grandes/petites, disons x &lt; −10 ou x &gt; 10, gradient pratiquement nul  → Apprentissage extrêmement lent </a:t>
            </a:r>
          </a:p>
          <a:p>
            <a:pPr>
              <a:spcBef>
                <a:spcPts val="800"/>
              </a:spcBef>
            </a:pPr>
            <a:r>
              <a:rPr lang="fr-FR" b="1" dirty="0"/>
              <a:t>Les valeurs d’entrées doivent être normalisées au préalable dans [−1, 1]</a:t>
            </a:r>
            <a:r>
              <a:rPr lang="fr-FR" dirty="0"/>
              <a:t> </a:t>
            </a:r>
          </a:p>
          <a:p>
            <a:pPr algn="ctr"/>
            <a:r>
              <a:rPr lang="fr-FR" dirty="0"/>
              <a:t> Pour la sortie </a:t>
            </a:r>
            <a:r>
              <a:rPr lang="fr-FR" dirty="0" err="1"/>
              <a:t>fsig</a:t>
            </a:r>
            <a:r>
              <a:rPr lang="fr-FR" dirty="0"/>
              <a:t>(a)=0 ⇒ a→−∞, </a:t>
            </a:r>
            <a:r>
              <a:rPr lang="fr-FR" dirty="0" err="1"/>
              <a:t>fsig</a:t>
            </a:r>
            <a:r>
              <a:rPr lang="fr-FR" dirty="0"/>
              <a:t>(a)=1 ⇒ a→∞ </a:t>
            </a:r>
          </a:p>
          <a:p>
            <a:pPr algn="ctr">
              <a:spcBef>
                <a:spcPts val="800"/>
              </a:spcBef>
            </a:pPr>
            <a:r>
              <a:rPr lang="fr-FR" b="1" dirty="0"/>
              <a:t>Faire correspondre les valeurs de sortie désirées, en général {0, 1}, à {0,05,  0,95} ou {0,1,  0,9}  </a:t>
            </a:r>
          </a:p>
          <a:p>
            <a:pPr>
              <a:spcBef>
                <a:spcPts val="800"/>
              </a:spcBef>
            </a:pPr>
            <a:endParaRPr lang="fr-FR" b="1" dirty="0"/>
          </a:p>
          <a:p>
            <a:pPr algn="ctr">
              <a:spcBef>
                <a:spcPts val="800"/>
              </a:spcBef>
            </a:pPr>
            <a:r>
              <a:rPr lang="fr-FR" b="1" dirty="0"/>
              <a:t>Choisir les valeurs initiales des poids dans </a:t>
            </a:r>
            <a:r>
              <a:rPr lang="mr-IN" b="1" dirty="0"/>
              <a:t>[−0,5, 0,5] </a:t>
            </a:r>
          </a:p>
          <a:p>
            <a:pPr>
              <a:spcBef>
                <a:spcPts val="800"/>
              </a:spcBef>
            </a:pPr>
            <a:endParaRPr lang="fr-FR" b="1" dirty="0"/>
          </a:p>
          <a:p>
            <a:pPr>
              <a:spcBef>
                <a:spcPts val="800"/>
              </a:spcBef>
            </a:pPr>
            <a:endParaRPr lang="fr-FR" altLang="x-none" dirty="0">
              <a:solidFill>
                <a:srgbClr val="595959"/>
              </a:solidFill>
              <a:ea typeface="MS PGothic" charset="-128"/>
            </a:endParaRP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81</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spTree>
    <p:extLst>
      <p:ext uri="{BB962C8B-B14F-4D97-AF65-F5344CB8AC3E}">
        <p14:creationId xmlns:p14="http://schemas.microsoft.com/office/powerpoint/2010/main" val="1859253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(14/16) </a:t>
            </a:r>
            <a:r>
              <a:rPr lang="mr-IN" b="1" dirty="0">
                <a:solidFill>
                  <a:srgbClr val="595959"/>
                </a:solidFill>
                <a:ea typeface="MS PGothic" charset="-128"/>
              </a:rPr>
              <a:t>–</a:t>
            </a:r>
            <a:r>
              <a:rPr lang="fr-FR" b="1" dirty="0">
                <a:solidFill>
                  <a:srgbClr val="595959"/>
                </a:solidFill>
                <a:ea typeface="MS PGothic" charset="-128"/>
              </a:rPr>
              <a:t> Algorithme de </a:t>
            </a:r>
            <a:r>
              <a:rPr lang="fr-FR" b="1" dirty="0" err="1">
                <a:solidFill>
                  <a:srgbClr val="595959"/>
                </a:solidFill>
                <a:ea typeface="MS PGothic" charset="-128"/>
              </a:rPr>
              <a:t>rétropropagation</a:t>
            </a:r>
            <a:endParaRPr lang="fr-FR" b="1" dirty="0">
              <a:solidFill>
                <a:srgbClr val="595959"/>
              </a:solidFill>
              <a:ea typeface="MS PGothic" charset="-128"/>
            </a:endParaRPr>
          </a:p>
          <a:p>
            <a:pPr marL="342900" indent="-342900" algn="just">
              <a:spcBef>
                <a:spcPts val="600"/>
              </a:spcBef>
            </a:pPr>
            <a:endParaRPr lang="fr-FR"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82</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71" y="1821027"/>
            <a:ext cx="7110805" cy="450328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009" y="3055171"/>
            <a:ext cx="2064360" cy="1663999"/>
          </a:xfrm>
          <a:prstGeom prst="rect">
            <a:avLst/>
          </a:prstGeom>
        </p:spPr>
      </p:pic>
      <p:pic>
        <p:nvPicPr>
          <p:cNvPr id="5" name="Image 4">
            <a:extLst>
              <a:ext uri="{FF2B5EF4-FFF2-40B4-BE49-F238E27FC236}">
                <a16:creationId xmlns:a16="http://schemas.microsoft.com/office/drawing/2014/main" id="{DCA05271-8101-89C4-6CCD-EF0098911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628" y="3061656"/>
            <a:ext cx="2064360" cy="1663999"/>
          </a:xfrm>
          <a:prstGeom prst="rect">
            <a:avLst/>
          </a:prstGeom>
        </p:spPr>
      </p:pic>
    </p:spTree>
    <p:extLst>
      <p:ext uri="{BB962C8B-B14F-4D97-AF65-F5344CB8AC3E}">
        <p14:creationId xmlns:p14="http://schemas.microsoft.com/office/powerpoint/2010/main" val="1248102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(15/16) </a:t>
            </a:r>
            <a:r>
              <a:rPr lang="mr-IN" b="1" dirty="0">
                <a:solidFill>
                  <a:srgbClr val="595959"/>
                </a:solidFill>
                <a:ea typeface="MS PGothic" charset="-128"/>
              </a:rPr>
              <a:t>–</a:t>
            </a:r>
            <a:r>
              <a:rPr lang="fr-FR" b="1" dirty="0">
                <a:solidFill>
                  <a:srgbClr val="595959"/>
                </a:solidFill>
                <a:ea typeface="MS PGothic" charset="-128"/>
              </a:rPr>
              <a:t> le </a:t>
            </a:r>
            <a:r>
              <a:rPr lang="fr-FR" b="1" dirty="0" err="1">
                <a:solidFill>
                  <a:srgbClr val="595959"/>
                </a:solidFill>
                <a:ea typeface="MS PGothic" charset="-128"/>
              </a:rPr>
              <a:t>momentum</a:t>
            </a:r>
            <a:r>
              <a:rPr lang="fr-FR" b="1" dirty="0">
                <a:solidFill>
                  <a:srgbClr val="595959"/>
                </a:solidFill>
                <a:ea typeface="MS PGothic" charset="-128"/>
              </a:rPr>
              <a:t> </a:t>
            </a:r>
          </a:p>
          <a:p>
            <a:pPr marL="342900" indent="-342900" algn="just">
              <a:spcBef>
                <a:spcPts val="600"/>
              </a:spcBef>
            </a:pPr>
            <a:endParaRPr lang="fr-FR"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83</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01" y="2129543"/>
            <a:ext cx="6400798" cy="395268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895" y="2259012"/>
            <a:ext cx="2256093" cy="2741523"/>
          </a:xfrm>
          <a:prstGeom prst="rect">
            <a:avLst/>
          </a:prstGeom>
        </p:spPr>
      </p:pic>
    </p:spTree>
    <p:extLst>
      <p:ext uri="{BB962C8B-B14F-4D97-AF65-F5344CB8AC3E}">
        <p14:creationId xmlns:p14="http://schemas.microsoft.com/office/powerpoint/2010/main" val="796431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3.  Perceptron </a:t>
            </a:r>
            <a:r>
              <a:rPr lang="fr-FR" b="1" dirty="0" err="1">
                <a:solidFill>
                  <a:srgbClr val="595959"/>
                </a:solidFill>
                <a:ea typeface="MS PGothic" charset="-128"/>
              </a:rPr>
              <a:t>Multi-Couche</a:t>
            </a:r>
            <a:r>
              <a:rPr lang="fr-FR" b="1" dirty="0">
                <a:solidFill>
                  <a:srgbClr val="595959"/>
                </a:solidFill>
                <a:ea typeface="MS PGothic" charset="-128"/>
              </a:rPr>
              <a:t>  (16/16) </a:t>
            </a:r>
            <a:r>
              <a:rPr lang="mr-IN" b="1" dirty="0">
                <a:solidFill>
                  <a:srgbClr val="595959"/>
                </a:solidFill>
                <a:ea typeface="MS PGothic" charset="-128"/>
              </a:rPr>
              <a:t>–</a:t>
            </a:r>
            <a:r>
              <a:rPr lang="fr-FR" b="1" dirty="0">
                <a:solidFill>
                  <a:srgbClr val="595959"/>
                </a:solidFill>
                <a:ea typeface="MS PGothic" charset="-128"/>
              </a:rPr>
              <a:t> Implémentation</a:t>
            </a:r>
          </a:p>
          <a:p>
            <a:pPr marL="342900" indent="-342900" algn="just">
              <a:spcBef>
                <a:spcPts val="600"/>
              </a:spcBef>
            </a:pPr>
            <a:endParaRPr lang="fr-FR" b="1" dirty="0"/>
          </a:p>
          <a:p>
            <a:pPr marL="342900" indent="-342900" algn="just">
              <a:spcBef>
                <a:spcPts val="600"/>
              </a:spcBef>
            </a:pPr>
            <a:r>
              <a:rPr lang="fr-FR" b="1" dirty="0"/>
              <a:t>TP avec Perceptron </a:t>
            </a:r>
            <a:r>
              <a:rPr lang="fr-FR" b="1" dirty="0" err="1"/>
              <a:t>Multi-Couche</a:t>
            </a:r>
            <a:endParaRPr lang="fr-FR" b="1" dirty="0"/>
          </a:p>
          <a:p>
            <a:pPr marL="342900" indent="-342900" algn="just">
              <a:spcBef>
                <a:spcPts val="600"/>
              </a:spcBef>
              <a:buFont typeface="Arial" charset="0"/>
              <a:buChar char="•"/>
            </a:pPr>
            <a:r>
              <a:rPr lang="fr-FR" b="1" dirty="0">
                <a:solidFill>
                  <a:srgbClr val="FF0000"/>
                </a:solidFill>
              </a:rPr>
              <a:t>Utiliser maintenant les API disponibles pour passer au PMC</a:t>
            </a:r>
            <a:endParaRPr lang="fr-FR" dirty="0"/>
          </a:p>
          <a:p>
            <a:pPr marL="342900" indent="-342900" algn="just">
              <a:spcBef>
                <a:spcPts val="600"/>
              </a:spcBef>
              <a:buFont typeface="Arial" charset="0"/>
              <a:buChar char="•"/>
            </a:pPr>
            <a:r>
              <a:rPr lang="fr-FR" b="1" dirty="0"/>
              <a:t>TP2 à rendre : </a:t>
            </a:r>
            <a:r>
              <a:rPr lang="fr-FR" dirty="0"/>
              <a:t>Le problème du XOR </a:t>
            </a:r>
          </a:p>
          <a:p>
            <a:pPr marL="342900" indent="-342900" algn="just">
              <a:spcBef>
                <a:spcPts val="600"/>
              </a:spcBef>
              <a:buFont typeface="Arial" charset="0"/>
              <a:buChar char="•"/>
            </a:pPr>
            <a:r>
              <a:rPr lang="fr-FR" b="1" dirty="0"/>
              <a:t>TP3 à rendre : </a:t>
            </a:r>
            <a:r>
              <a:rPr lang="fr-FR" dirty="0"/>
              <a:t>Un problème (de votre choix) non linéairement séparable de la base de données en ligne suivante:</a:t>
            </a:r>
          </a:p>
          <a:p>
            <a:pPr marL="342900" indent="-342900" algn="just">
              <a:spcBef>
                <a:spcPts val="600"/>
              </a:spcBef>
            </a:pPr>
            <a:r>
              <a:rPr lang="fr-FR" dirty="0">
                <a:hlinkClick r:id="rId3"/>
              </a:rPr>
              <a:t>http://archive.ics.uci.edu/ml/index.php</a:t>
            </a:r>
            <a:endParaRPr lang="fr-FR"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84</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516" y="4441977"/>
            <a:ext cx="3397772" cy="1205945"/>
          </a:xfrm>
          <a:prstGeom prst="rect">
            <a:avLst/>
          </a:prstGeom>
        </p:spPr>
      </p:pic>
    </p:spTree>
    <p:extLst>
      <p:ext uri="{BB962C8B-B14F-4D97-AF65-F5344CB8AC3E}">
        <p14:creationId xmlns:p14="http://schemas.microsoft.com/office/powerpoint/2010/main" val="14511607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1200"/>
              </a:spcBef>
            </a:pPr>
            <a:r>
              <a:rPr lang="fr-FR" b="1" dirty="0">
                <a:solidFill>
                  <a:srgbClr val="595959"/>
                </a:solidFill>
                <a:ea typeface="MS PGothic" charset="-128"/>
              </a:rPr>
              <a:t>4.  </a:t>
            </a:r>
            <a:r>
              <a:rPr lang="fr-FR" b="1" dirty="0" err="1">
                <a:solidFill>
                  <a:srgbClr val="595959"/>
                </a:solidFill>
                <a:ea typeface="MS PGothic" charset="-128"/>
              </a:rPr>
              <a:t>Tensorflow</a:t>
            </a:r>
            <a:r>
              <a:rPr lang="fr-FR" b="1" dirty="0">
                <a:solidFill>
                  <a:srgbClr val="595959"/>
                </a:solidFill>
                <a:ea typeface="MS PGothic" charset="-128"/>
              </a:rPr>
              <a:t> (de Google) et </a:t>
            </a:r>
            <a:r>
              <a:rPr lang="fr-FR" b="1" dirty="0" err="1">
                <a:solidFill>
                  <a:srgbClr val="595959"/>
                </a:solidFill>
                <a:ea typeface="MS PGothic" charset="-128"/>
              </a:rPr>
              <a:t>Keras</a:t>
            </a:r>
            <a:endParaRPr lang="fr-FR" b="1" dirty="0">
              <a:solidFill>
                <a:srgbClr val="595959"/>
              </a:solidFill>
              <a:ea typeface="MS PGothic" charset="-128"/>
            </a:endParaRPr>
          </a:p>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85</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3" name="Image 2">
            <a:extLst>
              <a:ext uri="{FF2B5EF4-FFF2-40B4-BE49-F238E27FC236}">
                <a16:creationId xmlns:a16="http://schemas.microsoft.com/office/drawing/2014/main" id="{5077C48B-5E4E-5C4F-347A-B13CAD114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73" y="2311858"/>
            <a:ext cx="8362054" cy="3877376"/>
          </a:xfrm>
          <a:prstGeom prst="rect">
            <a:avLst/>
          </a:prstGeom>
        </p:spPr>
      </p:pic>
      <p:sp>
        <p:nvSpPr>
          <p:cNvPr id="6" name="ZoneTexte 5">
            <a:extLst>
              <a:ext uri="{FF2B5EF4-FFF2-40B4-BE49-F238E27FC236}">
                <a16:creationId xmlns:a16="http://schemas.microsoft.com/office/drawing/2014/main" id="{15DE4024-9B86-C412-90D8-796DECD2E5B2}"/>
              </a:ext>
            </a:extLst>
          </p:cNvPr>
          <p:cNvSpPr txBox="1"/>
          <p:nvPr/>
        </p:nvSpPr>
        <p:spPr>
          <a:xfrm>
            <a:off x="571500" y="1942526"/>
            <a:ext cx="4763386" cy="369332"/>
          </a:xfrm>
          <a:prstGeom prst="rect">
            <a:avLst/>
          </a:prstGeom>
          <a:noFill/>
        </p:spPr>
        <p:txBody>
          <a:bodyPr wrap="square">
            <a:spAutoFit/>
          </a:bodyPr>
          <a:lstStyle/>
          <a:p>
            <a:pPr marL="342900" indent="-342900" algn="just">
              <a:spcBef>
                <a:spcPts val="600"/>
              </a:spcBef>
            </a:pPr>
            <a:r>
              <a:rPr lang="fr-FR" b="1" dirty="0"/>
              <a:t>Utiliser Anaconda pour plus de simplicité</a:t>
            </a:r>
          </a:p>
        </p:txBody>
      </p:sp>
    </p:spTree>
    <p:extLst>
      <p:ext uri="{BB962C8B-B14F-4D97-AF65-F5344CB8AC3E}">
        <p14:creationId xmlns:p14="http://schemas.microsoft.com/office/powerpoint/2010/main" val="3912471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86</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Anaconda Navigator (environnement de base) et explorer les IDE…comme </a:t>
            </a:r>
            <a:r>
              <a:rPr lang="fr-FR" altLang="x-none" sz="2400" dirty="0" err="1">
                <a:solidFill>
                  <a:schemeClr val="tx1"/>
                </a:solidFill>
                <a:ea typeface="ＭＳ Ｐゴシック" charset="-128"/>
              </a:rPr>
              <a:t>Spyder</a:t>
            </a:r>
            <a:endParaRPr lang="fr-FR" altLang="x-none" sz="2400" dirty="0">
              <a:solidFill>
                <a:schemeClr val="tx1"/>
              </a:solidFill>
              <a:ea typeface="ＭＳ Ｐゴシック" charset="-128"/>
            </a:endParaRPr>
          </a:p>
        </p:txBody>
      </p:sp>
      <p:pic>
        <p:nvPicPr>
          <p:cNvPr id="4" name="Image 3">
            <a:extLst>
              <a:ext uri="{FF2B5EF4-FFF2-40B4-BE49-F238E27FC236}">
                <a16:creationId xmlns:a16="http://schemas.microsoft.com/office/drawing/2014/main" id="{B903C2B6-B1D8-E46B-45C5-C30457927653}"/>
              </a:ext>
            </a:extLst>
          </p:cNvPr>
          <p:cNvPicPr>
            <a:picLocks noChangeAspect="1"/>
          </p:cNvPicPr>
          <p:nvPr/>
        </p:nvPicPr>
        <p:blipFill rotWithShape="1">
          <a:blip r:embed="rId3">
            <a:extLst>
              <a:ext uri="{28A0092B-C50C-407E-A947-70E740481C1C}">
                <a14:useLocalDpi xmlns:a14="http://schemas.microsoft.com/office/drawing/2010/main" val="0"/>
              </a:ext>
            </a:extLst>
          </a:blip>
          <a:srcRect t="2964"/>
          <a:stretch/>
        </p:blipFill>
        <p:spPr>
          <a:xfrm>
            <a:off x="114299" y="1391129"/>
            <a:ext cx="8915401" cy="5456238"/>
          </a:xfrm>
          <a:prstGeom prst="rect">
            <a:avLst/>
          </a:prstGeom>
        </p:spPr>
      </p:pic>
      <p:pic>
        <p:nvPicPr>
          <p:cNvPr id="11" name="Graphique 10" descr="Direction">
            <a:extLst>
              <a:ext uri="{FF2B5EF4-FFF2-40B4-BE49-F238E27FC236}">
                <a16:creationId xmlns:a16="http://schemas.microsoft.com/office/drawing/2014/main" id="{91794707-B804-4D91-A6B4-59ABA10E2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7311">
            <a:off x="3059186" y="5590974"/>
            <a:ext cx="607163" cy="607163"/>
          </a:xfrm>
          <a:prstGeom prst="rect">
            <a:avLst/>
          </a:prstGeom>
        </p:spPr>
      </p:pic>
      <p:pic>
        <p:nvPicPr>
          <p:cNvPr id="2" name="Graphique 1" descr="Direction">
            <a:extLst>
              <a:ext uri="{FF2B5EF4-FFF2-40B4-BE49-F238E27FC236}">
                <a16:creationId xmlns:a16="http://schemas.microsoft.com/office/drawing/2014/main" id="{33531497-FC7A-5782-D477-DFA53303A5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971193">
            <a:off x="3070574" y="1430412"/>
            <a:ext cx="607163" cy="607163"/>
          </a:xfrm>
          <a:prstGeom prst="rect">
            <a:avLst/>
          </a:prstGeom>
        </p:spPr>
      </p:pic>
    </p:spTree>
    <p:extLst>
      <p:ext uri="{BB962C8B-B14F-4D97-AF65-F5344CB8AC3E}">
        <p14:creationId xmlns:p14="http://schemas.microsoft.com/office/powerpoint/2010/main" val="3309980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87</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Tester </a:t>
            </a:r>
            <a:r>
              <a:rPr lang="fr-FR" altLang="x-none" sz="2400" dirty="0" err="1">
                <a:solidFill>
                  <a:schemeClr val="tx1"/>
                </a:solidFill>
                <a:ea typeface="ＭＳ Ｐゴシック" charset="-128"/>
              </a:rPr>
              <a:t>Spyder</a:t>
            </a:r>
            <a:r>
              <a:rPr lang="fr-FR" altLang="x-none" sz="2400" dirty="0">
                <a:solidFill>
                  <a:schemeClr val="tx1"/>
                </a:solidFill>
                <a:ea typeface="ＭＳ Ｐゴシック" charset="-128"/>
              </a:rPr>
              <a:t> pour python (sans </a:t>
            </a:r>
            <a:r>
              <a:rPr lang="fr-FR" altLang="x-none" sz="2400" i="1" dirty="0" err="1">
                <a:solidFill>
                  <a:schemeClr val="tx1"/>
                </a:solidFill>
                <a:ea typeface="ＭＳ Ｐゴシック" charset="-128"/>
              </a:rPr>
              <a:t>keras</a:t>
            </a:r>
            <a:r>
              <a:rPr lang="fr-FR" altLang="x-none" sz="2400" dirty="0">
                <a:solidFill>
                  <a:schemeClr val="tx1"/>
                </a:solidFill>
                <a:ea typeface="ＭＳ Ｐゴシック" charset="-128"/>
              </a:rPr>
              <a:t> ni </a:t>
            </a:r>
            <a:r>
              <a:rPr lang="fr-FR" altLang="x-none" sz="2400" i="1" dirty="0" err="1">
                <a:solidFill>
                  <a:schemeClr val="tx1"/>
                </a:solidFill>
                <a:ea typeface="ＭＳ Ｐゴシック" charset="-128"/>
              </a:rPr>
              <a:t>tensorflow</a:t>
            </a:r>
            <a:r>
              <a:rPr lang="fr-FR" altLang="x-none" sz="2400" dirty="0">
                <a:solidFill>
                  <a:schemeClr val="tx1"/>
                </a:solidFill>
                <a:ea typeface="ＭＳ Ｐゴシック" charset="-128"/>
              </a:rPr>
              <a:t>)</a:t>
            </a:r>
          </a:p>
        </p:txBody>
      </p:sp>
      <p:pic>
        <p:nvPicPr>
          <p:cNvPr id="3" name="Image 2">
            <a:extLst>
              <a:ext uri="{FF2B5EF4-FFF2-40B4-BE49-F238E27FC236}">
                <a16:creationId xmlns:a16="http://schemas.microsoft.com/office/drawing/2014/main" id="{CD3DE500-420E-43B9-201C-3059D5F9E3C9}"/>
              </a:ext>
            </a:extLst>
          </p:cNvPr>
          <p:cNvPicPr>
            <a:picLocks noChangeAspect="1"/>
          </p:cNvPicPr>
          <p:nvPr/>
        </p:nvPicPr>
        <p:blipFill rotWithShape="1">
          <a:blip r:embed="rId3">
            <a:extLst>
              <a:ext uri="{28A0092B-C50C-407E-A947-70E740481C1C}">
                <a14:useLocalDpi xmlns:a14="http://schemas.microsoft.com/office/drawing/2010/main" val="0"/>
              </a:ext>
            </a:extLst>
          </a:blip>
          <a:srcRect t="1670"/>
          <a:stretch/>
        </p:blipFill>
        <p:spPr>
          <a:xfrm>
            <a:off x="63795" y="1286540"/>
            <a:ext cx="9016409" cy="5591618"/>
          </a:xfrm>
          <a:prstGeom prst="rect">
            <a:avLst/>
          </a:prstGeom>
        </p:spPr>
      </p:pic>
    </p:spTree>
    <p:extLst>
      <p:ext uri="{BB962C8B-B14F-4D97-AF65-F5344CB8AC3E}">
        <p14:creationId xmlns:p14="http://schemas.microsoft.com/office/powerpoint/2010/main" val="1277975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88</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Installer </a:t>
            </a:r>
            <a:r>
              <a:rPr lang="fr-FR" altLang="x-none" sz="2400" i="1" dirty="0" err="1">
                <a:solidFill>
                  <a:schemeClr val="tx1"/>
                </a:solidFill>
                <a:ea typeface="ＭＳ Ｐゴシック" charset="-128"/>
              </a:rPr>
              <a:t>tensorflow</a:t>
            </a:r>
            <a:r>
              <a:rPr lang="fr-FR" altLang="x-none" sz="2400" i="1" dirty="0">
                <a:solidFill>
                  <a:schemeClr val="tx1"/>
                </a:solidFill>
                <a:ea typeface="ＭＳ Ｐゴシック" charset="-128"/>
              </a:rPr>
              <a:t> </a:t>
            </a:r>
            <a:r>
              <a:rPr lang="fr-FR" altLang="x-none" sz="2400" dirty="0">
                <a:solidFill>
                  <a:schemeClr val="tx1"/>
                </a:solidFill>
                <a:ea typeface="ＭＳ Ｐゴシック" charset="-128"/>
              </a:rPr>
              <a:t>et </a:t>
            </a:r>
            <a:r>
              <a:rPr lang="fr-FR" altLang="x-none" sz="2400" i="1" dirty="0" err="1">
                <a:solidFill>
                  <a:schemeClr val="tx1"/>
                </a:solidFill>
                <a:ea typeface="ＭＳ Ｐゴシック" charset="-128"/>
              </a:rPr>
              <a:t>keras</a:t>
            </a:r>
            <a:r>
              <a:rPr lang="fr-FR" altLang="x-none" sz="2400" dirty="0">
                <a:solidFill>
                  <a:schemeClr val="tx1"/>
                </a:solidFill>
                <a:ea typeface="ＭＳ Ｐゴシック" charset="-128"/>
              </a:rPr>
              <a:t> dans un nouvel environnement d’anaconda(</a:t>
            </a:r>
            <a:r>
              <a:rPr lang="fr-FR" altLang="x-none" sz="2400" b="1" dirty="0">
                <a:solidFill>
                  <a:srgbClr val="FF0000"/>
                </a:solidFill>
                <a:ea typeface="ＭＳ Ｐゴシック" charset="-128"/>
              </a:rPr>
              <a:t>! python 3.10, </a:t>
            </a:r>
            <a:r>
              <a:rPr lang="fr-FR" altLang="x-none" sz="2400" b="1" dirty="0" err="1">
                <a:solidFill>
                  <a:srgbClr val="FF0000"/>
                </a:solidFill>
                <a:ea typeface="ＭＳ Ｐゴシック" charset="-128"/>
              </a:rPr>
              <a:t>tensorflow</a:t>
            </a:r>
            <a:r>
              <a:rPr lang="fr-FR" altLang="x-none" sz="2400" b="1" dirty="0">
                <a:solidFill>
                  <a:srgbClr val="FF0000"/>
                </a:solidFill>
                <a:ea typeface="ＭＳ Ｐゴシック" charset="-128"/>
              </a:rPr>
              <a:t> 2, </a:t>
            </a:r>
            <a:r>
              <a:rPr lang="fr-FR" altLang="x-none" sz="2400" b="1" dirty="0" err="1">
                <a:solidFill>
                  <a:srgbClr val="FF0000"/>
                </a:solidFill>
                <a:ea typeface="ＭＳ Ｐゴシック" charset="-128"/>
              </a:rPr>
              <a:t>keras</a:t>
            </a:r>
            <a:r>
              <a:rPr lang="fr-FR" altLang="x-none" sz="2400" b="1" dirty="0">
                <a:solidFill>
                  <a:srgbClr val="FF0000"/>
                </a:solidFill>
                <a:ea typeface="ＭＳ Ｐゴシック" charset="-128"/>
              </a:rPr>
              <a:t> 2 !</a:t>
            </a:r>
            <a:r>
              <a:rPr lang="fr-FR" altLang="x-none" sz="2400" dirty="0">
                <a:solidFill>
                  <a:schemeClr val="tx1"/>
                </a:solidFill>
                <a:ea typeface="ＭＳ Ｐゴシック" charset="-128"/>
              </a:rPr>
              <a:t>)</a:t>
            </a:r>
          </a:p>
        </p:txBody>
      </p:sp>
      <p:pic>
        <p:nvPicPr>
          <p:cNvPr id="4" name="Image 3">
            <a:extLst>
              <a:ext uri="{FF2B5EF4-FFF2-40B4-BE49-F238E27FC236}">
                <a16:creationId xmlns:a16="http://schemas.microsoft.com/office/drawing/2014/main" id="{6C6F01D3-AAF2-8380-80B4-EFFE86FAAA13}"/>
              </a:ext>
            </a:extLst>
          </p:cNvPr>
          <p:cNvPicPr>
            <a:picLocks noChangeAspect="1"/>
          </p:cNvPicPr>
          <p:nvPr/>
        </p:nvPicPr>
        <p:blipFill rotWithShape="1">
          <a:blip r:embed="rId3">
            <a:extLst>
              <a:ext uri="{28A0092B-C50C-407E-A947-70E740481C1C}">
                <a14:useLocalDpi xmlns:a14="http://schemas.microsoft.com/office/drawing/2010/main" val="0"/>
              </a:ext>
            </a:extLst>
          </a:blip>
          <a:srcRect t="2597"/>
          <a:stretch/>
        </p:blipFill>
        <p:spPr>
          <a:xfrm>
            <a:off x="103188" y="1381125"/>
            <a:ext cx="8915400" cy="5476875"/>
          </a:xfrm>
          <a:prstGeom prst="rect">
            <a:avLst/>
          </a:prstGeom>
        </p:spPr>
      </p:pic>
      <p:pic>
        <p:nvPicPr>
          <p:cNvPr id="6" name="Graphique 5" descr="Direction">
            <a:extLst>
              <a:ext uri="{FF2B5EF4-FFF2-40B4-BE49-F238E27FC236}">
                <a16:creationId xmlns:a16="http://schemas.microsoft.com/office/drawing/2014/main" id="{6CA37079-A774-6BA2-9C33-C147100BDE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926942" y="1852541"/>
            <a:ext cx="607163" cy="607163"/>
          </a:xfrm>
          <a:prstGeom prst="rect">
            <a:avLst/>
          </a:prstGeom>
        </p:spPr>
      </p:pic>
      <p:pic>
        <p:nvPicPr>
          <p:cNvPr id="8" name="Graphique 7" descr="Direction">
            <a:extLst>
              <a:ext uri="{FF2B5EF4-FFF2-40B4-BE49-F238E27FC236}">
                <a16:creationId xmlns:a16="http://schemas.microsoft.com/office/drawing/2014/main" id="{20BFEEA9-DBA1-90D7-559C-EA3FB321B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1462114" y="5849938"/>
            <a:ext cx="607163" cy="607163"/>
          </a:xfrm>
          <a:prstGeom prst="rect">
            <a:avLst/>
          </a:prstGeom>
        </p:spPr>
      </p:pic>
      <p:pic>
        <p:nvPicPr>
          <p:cNvPr id="12" name="Graphique 11" descr="Direction">
            <a:extLst>
              <a:ext uri="{FF2B5EF4-FFF2-40B4-BE49-F238E27FC236}">
                <a16:creationId xmlns:a16="http://schemas.microsoft.com/office/drawing/2014/main" id="{A57C05C1-8E08-2008-9466-4C7596A452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63905">
            <a:off x="3852008" y="3232882"/>
            <a:ext cx="607163" cy="607163"/>
          </a:xfrm>
          <a:prstGeom prst="rect">
            <a:avLst/>
          </a:prstGeom>
        </p:spPr>
      </p:pic>
      <p:pic>
        <p:nvPicPr>
          <p:cNvPr id="13" name="Graphique 12" descr="Direction">
            <a:extLst>
              <a:ext uri="{FF2B5EF4-FFF2-40B4-BE49-F238E27FC236}">
                <a16:creationId xmlns:a16="http://schemas.microsoft.com/office/drawing/2014/main" id="{E4E7EA06-5BBA-4AE3-1168-68F459BE24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4757" y="3964781"/>
            <a:ext cx="607163" cy="607163"/>
          </a:xfrm>
          <a:prstGeom prst="rect">
            <a:avLst/>
          </a:prstGeom>
        </p:spPr>
      </p:pic>
      <p:pic>
        <p:nvPicPr>
          <p:cNvPr id="14" name="Graphique 13" descr="Direction">
            <a:extLst>
              <a:ext uri="{FF2B5EF4-FFF2-40B4-BE49-F238E27FC236}">
                <a16:creationId xmlns:a16="http://schemas.microsoft.com/office/drawing/2014/main" id="{D6500F37-995F-35BD-F99F-EE7829EA8D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5404249" y="3873444"/>
            <a:ext cx="607163" cy="607163"/>
          </a:xfrm>
          <a:prstGeom prst="rect">
            <a:avLst/>
          </a:prstGeom>
        </p:spPr>
      </p:pic>
    </p:spTree>
    <p:extLst>
      <p:ext uri="{BB962C8B-B14F-4D97-AF65-F5344CB8AC3E}">
        <p14:creationId xmlns:p14="http://schemas.microsoft.com/office/powerpoint/2010/main" val="2082739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89</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Rechercher et installer </a:t>
            </a:r>
            <a:r>
              <a:rPr lang="fr-FR" altLang="x-none" sz="2400" i="1" dirty="0" err="1">
                <a:solidFill>
                  <a:schemeClr val="tx1"/>
                </a:solidFill>
                <a:ea typeface="ＭＳ Ｐゴシック" charset="-128"/>
              </a:rPr>
              <a:t>tensorflow</a:t>
            </a:r>
            <a:r>
              <a:rPr lang="fr-FR" altLang="x-none" sz="2400" i="1" dirty="0">
                <a:solidFill>
                  <a:schemeClr val="tx1"/>
                </a:solidFill>
                <a:ea typeface="ＭＳ Ｐゴシック" charset="-128"/>
              </a:rPr>
              <a:t> et </a:t>
            </a:r>
            <a:r>
              <a:rPr lang="fr-FR" altLang="x-none" sz="2400" i="1" dirty="0" err="1">
                <a:solidFill>
                  <a:schemeClr val="tx1"/>
                </a:solidFill>
                <a:ea typeface="ＭＳ Ｐゴシック" charset="-128"/>
              </a:rPr>
              <a:t>keras</a:t>
            </a:r>
            <a:endParaRPr lang="fr-FR" altLang="x-none" sz="2400" i="1" dirty="0">
              <a:solidFill>
                <a:schemeClr val="tx1"/>
              </a:solidFill>
              <a:ea typeface="ＭＳ Ｐゴシック" charset="-128"/>
            </a:endParaRPr>
          </a:p>
        </p:txBody>
      </p:sp>
      <p:pic>
        <p:nvPicPr>
          <p:cNvPr id="4" name="Image 3">
            <a:extLst>
              <a:ext uri="{FF2B5EF4-FFF2-40B4-BE49-F238E27FC236}">
                <a16:creationId xmlns:a16="http://schemas.microsoft.com/office/drawing/2014/main" id="{F8B8410B-F8DD-A9B8-FE2D-733A0D183ACB}"/>
              </a:ext>
            </a:extLst>
          </p:cNvPr>
          <p:cNvPicPr>
            <a:picLocks noChangeAspect="1"/>
          </p:cNvPicPr>
          <p:nvPr/>
        </p:nvPicPr>
        <p:blipFill rotWithShape="1">
          <a:blip r:embed="rId3">
            <a:extLst>
              <a:ext uri="{28A0092B-C50C-407E-A947-70E740481C1C}">
                <a14:useLocalDpi xmlns:a14="http://schemas.microsoft.com/office/drawing/2010/main" val="0"/>
              </a:ext>
            </a:extLst>
          </a:blip>
          <a:srcRect t="2097"/>
          <a:stretch/>
        </p:blipFill>
        <p:spPr>
          <a:xfrm>
            <a:off x="84479" y="1297172"/>
            <a:ext cx="9005777" cy="5560828"/>
          </a:xfrm>
          <a:prstGeom prst="rect">
            <a:avLst/>
          </a:prstGeom>
        </p:spPr>
      </p:pic>
      <p:pic>
        <p:nvPicPr>
          <p:cNvPr id="6" name="Graphique 5" descr="Direction">
            <a:extLst>
              <a:ext uri="{FF2B5EF4-FFF2-40B4-BE49-F238E27FC236}">
                <a16:creationId xmlns:a16="http://schemas.microsoft.com/office/drawing/2014/main" id="{E1833C68-0E4B-52A8-6C4D-A2977C18FD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3436226" y="3330189"/>
            <a:ext cx="607163" cy="607163"/>
          </a:xfrm>
          <a:prstGeom prst="rect">
            <a:avLst/>
          </a:prstGeom>
        </p:spPr>
      </p:pic>
      <p:pic>
        <p:nvPicPr>
          <p:cNvPr id="8" name="Graphique 7" descr="Direction">
            <a:extLst>
              <a:ext uri="{FF2B5EF4-FFF2-40B4-BE49-F238E27FC236}">
                <a16:creationId xmlns:a16="http://schemas.microsoft.com/office/drawing/2014/main" id="{F1F2880F-15FC-9DB1-A8E1-ECC878D94B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8182454" y="5929996"/>
            <a:ext cx="607163" cy="607163"/>
          </a:xfrm>
          <a:prstGeom prst="rect">
            <a:avLst/>
          </a:prstGeom>
        </p:spPr>
      </p:pic>
      <p:pic>
        <p:nvPicPr>
          <p:cNvPr id="2" name="Graphique 1" descr="Direction">
            <a:extLst>
              <a:ext uri="{FF2B5EF4-FFF2-40B4-BE49-F238E27FC236}">
                <a16:creationId xmlns:a16="http://schemas.microsoft.com/office/drawing/2014/main" id="{5DA519B0-EBBF-82DE-FB7C-8BDE64BDC6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3436226" y="2043928"/>
            <a:ext cx="607163" cy="607163"/>
          </a:xfrm>
          <a:prstGeom prst="rect">
            <a:avLst/>
          </a:prstGeom>
        </p:spPr>
      </p:pic>
      <p:pic>
        <p:nvPicPr>
          <p:cNvPr id="5" name="Image 4">
            <a:extLst>
              <a:ext uri="{FF2B5EF4-FFF2-40B4-BE49-F238E27FC236}">
                <a16:creationId xmlns:a16="http://schemas.microsoft.com/office/drawing/2014/main" id="{BD4307B8-9BAA-E904-E89E-36CE57BFFD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3169" y="2541180"/>
            <a:ext cx="1828802" cy="372140"/>
          </a:xfrm>
          <a:prstGeom prst="rect">
            <a:avLst/>
          </a:prstGeom>
        </p:spPr>
      </p:pic>
    </p:spTree>
    <p:extLst>
      <p:ext uri="{BB962C8B-B14F-4D97-AF65-F5344CB8AC3E}">
        <p14:creationId xmlns:p14="http://schemas.microsoft.com/office/powerpoint/2010/main" val="261298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BDC454BD-7937-99F7-4EC9-608D6AB5B553}"/>
              </a:ext>
            </a:extLst>
          </p:cNvPr>
          <p:cNvPicPr>
            <a:picLocks noChangeAspect="1"/>
          </p:cNvPicPr>
          <p:nvPr/>
        </p:nvPicPr>
        <p:blipFill>
          <a:blip r:embed="rId2"/>
          <a:stretch>
            <a:fillRect/>
          </a:stretch>
        </p:blipFill>
        <p:spPr>
          <a:xfrm>
            <a:off x="1876394" y="1775910"/>
            <a:ext cx="4916775" cy="1439550"/>
          </a:xfrm>
          <a:prstGeom prst="rect">
            <a:avLst/>
          </a:prstGeom>
        </p:spPr>
      </p:pic>
      <p:pic>
        <p:nvPicPr>
          <p:cNvPr id="16" name="Image 15">
            <a:extLst>
              <a:ext uri="{FF2B5EF4-FFF2-40B4-BE49-F238E27FC236}">
                <a16:creationId xmlns:a16="http://schemas.microsoft.com/office/drawing/2014/main" id="{2F0CD7EB-D705-850C-839F-5DAAF023BD53}"/>
              </a:ext>
            </a:extLst>
          </p:cNvPr>
          <p:cNvPicPr>
            <a:picLocks noChangeAspect="1"/>
          </p:cNvPicPr>
          <p:nvPr/>
        </p:nvPicPr>
        <p:blipFill>
          <a:blip r:embed="rId3"/>
          <a:stretch>
            <a:fillRect/>
          </a:stretch>
        </p:blipFill>
        <p:spPr>
          <a:xfrm>
            <a:off x="2326155" y="3429001"/>
            <a:ext cx="4311128" cy="2461769"/>
          </a:xfrm>
          <a:prstGeom prst="rect">
            <a:avLst/>
          </a:prstGeom>
        </p:spPr>
      </p:pic>
      <p:sp>
        <p:nvSpPr>
          <p:cNvPr id="3" name="Rectangle 2">
            <a:extLst>
              <a:ext uri="{FF2B5EF4-FFF2-40B4-BE49-F238E27FC236}">
                <a16:creationId xmlns:a16="http://schemas.microsoft.com/office/drawing/2014/main" id="{AEC68E47-B760-D356-8574-71076045DF23}"/>
              </a:ext>
            </a:extLst>
          </p:cNvPr>
          <p:cNvSpPr/>
          <p:nvPr/>
        </p:nvSpPr>
        <p:spPr>
          <a:xfrm>
            <a:off x="614855" y="910289"/>
            <a:ext cx="7591097" cy="1846659"/>
          </a:xfrm>
          <a:prstGeom prst="rect">
            <a:avLst/>
          </a:prstGeom>
        </p:spPr>
        <p:txBody>
          <a:bodyPr wrap="square">
            <a:spAutoFit/>
          </a:bodyPr>
          <a:lstStyle/>
          <a:p>
            <a:pPr algn="ctr"/>
            <a:r>
              <a:rPr lang="fr-FR" b="1" dirty="0">
                <a:solidFill>
                  <a:srgbClr val="FF0000"/>
                </a:solidFill>
                <a:latin typeface="Bell MT" panose="02020503060305020303" pitchFamily="18" charset="77"/>
                <a:cs typeface="Angsana New" panose="02020603050405020304" pitchFamily="18" charset="-34"/>
              </a:rPr>
              <a:t>Apprentissage Machine</a:t>
            </a:r>
            <a:endParaRPr lang="fr-SN" b="1" dirty="0">
              <a:solidFill>
                <a:srgbClr val="FF0000"/>
              </a:solidFill>
              <a:latin typeface="Bell MT" panose="02020503060305020303" pitchFamily="18" charset="77"/>
              <a:cs typeface="Angsana New" panose="02020603050405020304" pitchFamily="18" charset="-34"/>
            </a:endParaRPr>
          </a:p>
          <a:p>
            <a:pPr algn="ctr"/>
            <a:r>
              <a:rPr lang="fr-FR" b="1" dirty="0" err="1">
                <a:solidFill>
                  <a:srgbClr val="FF0000"/>
                </a:solidFill>
                <a:latin typeface="Bell MT" panose="02020503060305020303" pitchFamily="18" charset="77"/>
                <a:cs typeface="Angsana New" panose="02020603050405020304" pitchFamily="18" charset="-34"/>
              </a:rPr>
              <a:t>Neuron</a:t>
            </a:r>
            <a:r>
              <a:rPr lang="fr-FR" b="1" dirty="0">
                <a:solidFill>
                  <a:srgbClr val="FF0000"/>
                </a:solidFill>
                <a:latin typeface="Bell MT" panose="02020503060305020303" pitchFamily="18" charset="77"/>
                <a:cs typeface="Angsana New" panose="02020603050405020304" pitchFamily="18" charset="-34"/>
              </a:rPr>
              <a:t> – </a:t>
            </a:r>
            <a:r>
              <a:rPr lang="fr-FR" b="1" dirty="0" err="1">
                <a:solidFill>
                  <a:srgbClr val="FF0000"/>
                </a:solidFill>
                <a:latin typeface="Bell MT" panose="02020503060305020303" pitchFamily="18" charset="77"/>
                <a:cs typeface="Angsana New" panose="02020603050405020304" pitchFamily="18" charset="-34"/>
              </a:rPr>
              <a:t>McCulloch</a:t>
            </a:r>
            <a:r>
              <a:rPr lang="fr-FR" b="1" dirty="0">
                <a:solidFill>
                  <a:srgbClr val="FF0000"/>
                </a:solidFill>
                <a:latin typeface="Bell MT" panose="02020503060305020303" pitchFamily="18" charset="77"/>
                <a:cs typeface="Angsana New" panose="02020603050405020304" pitchFamily="18" charset="-34"/>
              </a:rPr>
              <a:t> et </a:t>
            </a:r>
            <a:r>
              <a:rPr lang="fr-FR" b="1" dirty="0" err="1">
                <a:solidFill>
                  <a:srgbClr val="FF0000"/>
                </a:solidFill>
                <a:latin typeface="Bell MT" panose="02020503060305020303" pitchFamily="18" charset="77"/>
                <a:cs typeface="Angsana New" panose="02020603050405020304" pitchFamily="18" charset="-34"/>
              </a:rPr>
              <a:t>Pitts</a:t>
            </a:r>
            <a:r>
              <a:rPr lang="fr-FR" b="1" dirty="0">
                <a:solidFill>
                  <a:srgbClr val="FF0000"/>
                </a:solidFill>
                <a:latin typeface="Bell MT" panose="02020503060305020303" pitchFamily="18" charset="77"/>
                <a:cs typeface="Angsana New" panose="02020603050405020304" pitchFamily="18" charset="-34"/>
              </a:rPr>
              <a:t> </a:t>
            </a:r>
            <a:r>
              <a:rPr lang="fr-FR" sz="2400" b="1" dirty="0">
                <a:solidFill>
                  <a:srgbClr val="FF0000"/>
                </a:solidFill>
                <a:latin typeface="Bell MT" panose="02020503060305020303" pitchFamily="18" charset="77"/>
                <a:cs typeface="Angsana New" panose="02020603050405020304" pitchFamily="18" charset="-34"/>
              </a:rPr>
              <a:t>1943</a:t>
            </a:r>
            <a:r>
              <a:rPr lang="fr-FR" b="1" dirty="0">
                <a:solidFill>
                  <a:srgbClr val="FF0000"/>
                </a:solidFill>
                <a:latin typeface="Bell MT" panose="02020503060305020303" pitchFamily="18" charset="77"/>
                <a:cs typeface="Angsana New" panose="02020603050405020304" pitchFamily="18" charset="-34"/>
              </a:rPr>
              <a:t>, Perceptron - Rosenblatt </a:t>
            </a:r>
            <a:r>
              <a:rPr lang="fr-FR" sz="2400" b="1" dirty="0">
                <a:solidFill>
                  <a:srgbClr val="FF0000"/>
                </a:solidFill>
                <a:latin typeface="Bell MT" panose="02020503060305020303" pitchFamily="18" charset="77"/>
                <a:cs typeface="Angsana New" panose="02020603050405020304" pitchFamily="18" charset="-34"/>
              </a:rPr>
              <a:t>1957</a:t>
            </a:r>
            <a:endParaRPr lang="fr-SN" sz="2400" b="1" dirty="0">
              <a:solidFill>
                <a:srgbClr val="FF0000"/>
              </a:solidFill>
              <a:latin typeface="Bell MT" panose="02020503060305020303" pitchFamily="18" charset="77"/>
              <a:cs typeface="Angsana New" panose="02020603050405020304" pitchFamily="18" charset="-34"/>
            </a:endParaRPr>
          </a:p>
          <a:p>
            <a:pPr algn="ct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marL="257175" indent="-257175">
              <a:buFont typeface="Arial" panose="020B0604020202020204" pitchFamily="34" charset="0"/>
              <a:buChar char="•"/>
            </a:pPr>
            <a:endParaRPr lang="fr-SN" b="1" dirty="0">
              <a:latin typeface="Bell MT" panose="02020503060305020303" pitchFamily="18" charset="77"/>
              <a:cs typeface="Angsana New" panose="02020603050405020304" pitchFamily="18" charset="-34"/>
            </a:endParaRPr>
          </a:p>
          <a:p>
            <a:pPr algn="ctr"/>
            <a:endParaRPr lang="fr-SN" dirty="0">
              <a:latin typeface="Bell MT" panose="02020503060305020303" pitchFamily="18" charset="77"/>
              <a:cs typeface="Angsana New" panose="02020603050405020304" pitchFamily="18" charset="-34"/>
            </a:endParaRPr>
          </a:p>
        </p:txBody>
      </p:sp>
    </p:spTree>
    <p:extLst>
      <p:ext uri="{BB962C8B-B14F-4D97-AF65-F5344CB8AC3E}">
        <p14:creationId xmlns:p14="http://schemas.microsoft.com/office/powerpoint/2010/main" val="22143620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90</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Vérifier, dans le nouvel environnement, </a:t>
            </a:r>
            <a:r>
              <a:rPr lang="fr-FR" altLang="x-none" sz="2400" dirty="0" err="1">
                <a:solidFill>
                  <a:schemeClr val="tx1"/>
                </a:solidFill>
                <a:ea typeface="ＭＳ Ｐゴシック" charset="-128"/>
              </a:rPr>
              <a:t>keras</a:t>
            </a:r>
            <a:r>
              <a:rPr lang="fr-FR" altLang="x-none" sz="2400" dirty="0">
                <a:solidFill>
                  <a:schemeClr val="tx1"/>
                </a:solidFill>
                <a:ea typeface="ＭＳ Ｐゴシック" charset="-128"/>
              </a:rPr>
              <a:t> et </a:t>
            </a:r>
            <a:r>
              <a:rPr lang="fr-FR" altLang="x-none" sz="2400" dirty="0" err="1">
                <a:solidFill>
                  <a:schemeClr val="tx1"/>
                </a:solidFill>
                <a:ea typeface="ＭＳ Ｐゴシック" charset="-128"/>
              </a:rPr>
              <a:t>tensorflow</a:t>
            </a:r>
            <a:r>
              <a:rPr lang="fr-FR" altLang="x-none" sz="2400" dirty="0">
                <a:solidFill>
                  <a:schemeClr val="tx1"/>
                </a:solidFill>
                <a:ea typeface="ＭＳ Ｐゴシック" charset="-128"/>
              </a:rPr>
              <a:t> </a:t>
            </a:r>
          </a:p>
        </p:txBody>
      </p:sp>
      <p:pic>
        <p:nvPicPr>
          <p:cNvPr id="3" name="Image 2">
            <a:extLst>
              <a:ext uri="{FF2B5EF4-FFF2-40B4-BE49-F238E27FC236}">
                <a16:creationId xmlns:a16="http://schemas.microsoft.com/office/drawing/2014/main" id="{965F5451-B610-CAE4-DF13-6C67E6D413F3}"/>
              </a:ext>
            </a:extLst>
          </p:cNvPr>
          <p:cNvPicPr>
            <a:picLocks noChangeAspect="1"/>
          </p:cNvPicPr>
          <p:nvPr/>
        </p:nvPicPr>
        <p:blipFill rotWithShape="1">
          <a:blip r:embed="rId3">
            <a:extLst>
              <a:ext uri="{28A0092B-C50C-407E-A947-70E740481C1C}">
                <a14:useLocalDpi xmlns:a14="http://schemas.microsoft.com/office/drawing/2010/main" val="0"/>
              </a:ext>
            </a:extLst>
          </a:blip>
          <a:srcRect t="2413"/>
          <a:stretch/>
        </p:blipFill>
        <p:spPr>
          <a:xfrm>
            <a:off x="74428" y="1275906"/>
            <a:ext cx="9069572" cy="5582093"/>
          </a:xfrm>
          <a:prstGeom prst="rect">
            <a:avLst/>
          </a:prstGeom>
        </p:spPr>
      </p:pic>
      <p:pic>
        <p:nvPicPr>
          <p:cNvPr id="5" name="Graphique 4" descr="Direction">
            <a:extLst>
              <a:ext uri="{FF2B5EF4-FFF2-40B4-BE49-F238E27FC236}">
                <a16:creationId xmlns:a16="http://schemas.microsoft.com/office/drawing/2014/main" id="{6467127F-3B5C-06BE-0E46-F0FACECF6D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3468124" y="3309487"/>
            <a:ext cx="607163" cy="607163"/>
          </a:xfrm>
          <a:prstGeom prst="rect">
            <a:avLst/>
          </a:prstGeom>
        </p:spPr>
      </p:pic>
      <p:pic>
        <p:nvPicPr>
          <p:cNvPr id="9" name="Graphique 8" descr="Direction">
            <a:extLst>
              <a:ext uri="{FF2B5EF4-FFF2-40B4-BE49-F238E27FC236}">
                <a16:creationId xmlns:a16="http://schemas.microsoft.com/office/drawing/2014/main" id="{B5CFE1A9-6E60-5426-7466-947E3F28B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3468124" y="1932705"/>
            <a:ext cx="607163" cy="607163"/>
          </a:xfrm>
          <a:prstGeom prst="rect">
            <a:avLst/>
          </a:prstGeom>
        </p:spPr>
      </p:pic>
    </p:spTree>
    <p:extLst>
      <p:ext uri="{BB962C8B-B14F-4D97-AF65-F5344CB8AC3E}">
        <p14:creationId xmlns:p14="http://schemas.microsoft.com/office/powerpoint/2010/main" val="238832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91</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Réinstaller </a:t>
            </a:r>
            <a:r>
              <a:rPr lang="fr-FR" altLang="x-none" sz="2400" dirty="0" err="1">
                <a:solidFill>
                  <a:schemeClr val="tx1"/>
                </a:solidFill>
                <a:ea typeface="ＭＳ Ｐゴシック" charset="-128"/>
              </a:rPr>
              <a:t>Spyder</a:t>
            </a:r>
            <a:r>
              <a:rPr lang="fr-FR" altLang="x-none" sz="2400" dirty="0">
                <a:solidFill>
                  <a:schemeClr val="tx1"/>
                </a:solidFill>
                <a:ea typeface="ＭＳ Ｐゴシック" charset="-128"/>
              </a:rPr>
              <a:t> dans le nouvel environnement</a:t>
            </a:r>
          </a:p>
        </p:txBody>
      </p:sp>
      <p:pic>
        <p:nvPicPr>
          <p:cNvPr id="4" name="Image 3">
            <a:extLst>
              <a:ext uri="{FF2B5EF4-FFF2-40B4-BE49-F238E27FC236}">
                <a16:creationId xmlns:a16="http://schemas.microsoft.com/office/drawing/2014/main" id="{79BAD41B-013A-67EE-924E-58F80B14665C}"/>
              </a:ext>
            </a:extLst>
          </p:cNvPr>
          <p:cNvPicPr>
            <a:picLocks noChangeAspect="1"/>
          </p:cNvPicPr>
          <p:nvPr/>
        </p:nvPicPr>
        <p:blipFill rotWithShape="1">
          <a:blip r:embed="rId3">
            <a:extLst>
              <a:ext uri="{28A0092B-C50C-407E-A947-70E740481C1C}">
                <a14:useLocalDpi xmlns:a14="http://schemas.microsoft.com/office/drawing/2010/main" val="0"/>
              </a:ext>
            </a:extLst>
          </a:blip>
          <a:srcRect t="2348"/>
          <a:stretch/>
        </p:blipFill>
        <p:spPr>
          <a:xfrm>
            <a:off x="75701" y="1304926"/>
            <a:ext cx="9016409" cy="5553074"/>
          </a:xfrm>
          <a:prstGeom prst="rect">
            <a:avLst/>
          </a:prstGeom>
        </p:spPr>
      </p:pic>
      <p:pic>
        <p:nvPicPr>
          <p:cNvPr id="6" name="Graphique 5" descr="Direction">
            <a:extLst>
              <a:ext uri="{FF2B5EF4-FFF2-40B4-BE49-F238E27FC236}">
                <a16:creationId xmlns:a16="http://schemas.microsoft.com/office/drawing/2014/main" id="{7C7AC36A-A40F-E982-E0D4-B995EF2DB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615998">
            <a:off x="746188" y="1716346"/>
            <a:ext cx="607163" cy="607163"/>
          </a:xfrm>
          <a:prstGeom prst="rect">
            <a:avLst/>
          </a:prstGeom>
        </p:spPr>
      </p:pic>
      <p:pic>
        <p:nvPicPr>
          <p:cNvPr id="8" name="Graphique 7" descr="Direction">
            <a:extLst>
              <a:ext uri="{FF2B5EF4-FFF2-40B4-BE49-F238E27FC236}">
                <a16:creationId xmlns:a16="http://schemas.microsoft.com/office/drawing/2014/main" id="{A4C36337-A77F-74A3-4D1D-6C0CEACE1B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485748">
            <a:off x="3353650" y="1396263"/>
            <a:ext cx="607163" cy="607163"/>
          </a:xfrm>
          <a:prstGeom prst="rect">
            <a:avLst/>
          </a:prstGeom>
        </p:spPr>
      </p:pic>
      <p:pic>
        <p:nvPicPr>
          <p:cNvPr id="10" name="Graphique 9" descr="Direction">
            <a:extLst>
              <a:ext uri="{FF2B5EF4-FFF2-40B4-BE49-F238E27FC236}">
                <a16:creationId xmlns:a16="http://schemas.microsoft.com/office/drawing/2014/main" id="{2FB95A42-D199-477F-3B8D-2499A0827A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31873">
            <a:off x="2628153" y="5971615"/>
            <a:ext cx="607163" cy="607163"/>
          </a:xfrm>
          <a:prstGeom prst="rect">
            <a:avLst/>
          </a:prstGeom>
        </p:spPr>
      </p:pic>
      <p:pic>
        <p:nvPicPr>
          <p:cNvPr id="3" name="Image 2">
            <a:extLst>
              <a:ext uri="{FF2B5EF4-FFF2-40B4-BE49-F238E27FC236}">
                <a16:creationId xmlns:a16="http://schemas.microsoft.com/office/drawing/2014/main" id="{DBFD4F22-D5E5-82B5-609D-C2BA3055E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8340" y="1960353"/>
            <a:ext cx="1168990" cy="232197"/>
          </a:xfrm>
          <a:prstGeom prst="rect">
            <a:avLst/>
          </a:prstGeom>
        </p:spPr>
      </p:pic>
    </p:spTree>
    <p:extLst>
      <p:ext uri="{BB962C8B-B14F-4D97-AF65-F5344CB8AC3E}">
        <p14:creationId xmlns:p14="http://schemas.microsoft.com/office/powerpoint/2010/main" val="1629128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r>
              <a:rPr lang="fr-FR" b="1" dirty="0"/>
              <a:t>Initialiser et utiliser un model </a:t>
            </a:r>
            <a:r>
              <a:rPr lang="fr-FR" b="1" dirty="0" err="1">
                <a:solidFill>
                  <a:srgbClr val="FF0000"/>
                </a:solidFill>
              </a:rPr>
              <a:t>Sequential</a:t>
            </a:r>
            <a:r>
              <a:rPr lang="fr-FR" b="1" dirty="0">
                <a:solidFill>
                  <a:srgbClr val="FF0000"/>
                </a:solidFill>
              </a:rPr>
              <a:t> </a:t>
            </a:r>
            <a:r>
              <a:rPr lang="fr-FR" b="1" dirty="0">
                <a:solidFill>
                  <a:schemeClr val="tx1"/>
                </a:solidFill>
              </a:rPr>
              <a:t>et </a:t>
            </a:r>
            <a:r>
              <a:rPr lang="fr-FR" b="1" dirty="0">
                <a:solidFill>
                  <a:srgbClr val="FF0000"/>
                </a:solidFill>
              </a:rPr>
              <a:t>dense</a:t>
            </a:r>
          </a:p>
          <a:p>
            <a:pPr marL="342900" indent="-342900" algn="just">
              <a:spcBef>
                <a:spcPts val="600"/>
              </a:spcBef>
            </a:pPr>
            <a:r>
              <a:rPr lang="fr-SN" dirty="0" err="1">
                <a:solidFill>
                  <a:srgbClr val="0000AA"/>
                </a:solidFill>
                <a:effectLst/>
              </a:rPr>
              <a:t>from</a:t>
            </a:r>
            <a:r>
              <a:rPr lang="fr-SN" dirty="0">
                <a:solidFill>
                  <a:srgbClr val="0000AA"/>
                </a:solidFill>
                <a:effectLst/>
              </a:rPr>
              <a:t> </a:t>
            </a:r>
            <a:r>
              <a:rPr lang="fr-SN" dirty="0" err="1">
                <a:solidFill>
                  <a:srgbClr val="0000AA"/>
                </a:solidFill>
                <a:effectLst/>
              </a:rPr>
              <a:t>keras.models</a:t>
            </a:r>
            <a:r>
              <a:rPr lang="fr-SN" dirty="0">
                <a:solidFill>
                  <a:srgbClr val="0000AA"/>
                </a:solidFill>
                <a:effectLst/>
              </a:rPr>
              <a:t> import </a:t>
            </a:r>
            <a:r>
              <a:rPr lang="fr-SN" dirty="0" err="1">
                <a:solidFill>
                  <a:srgbClr val="0000AA"/>
                </a:solidFill>
                <a:effectLst/>
              </a:rPr>
              <a:t>Sequential</a:t>
            </a:r>
            <a:r>
              <a:rPr lang="fr-SN" dirty="0">
                <a:solidFill>
                  <a:srgbClr val="0000AA"/>
                </a:solidFill>
                <a:effectLst/>
              </a:rPr>
              <a:t> </a:t>
            </a:r>
            <a:r>
              <a:rPr lang="fr-SN" sz="1200" dirty="0">
                <a:solidFill>
                  <a:schemeClr val="tx1"/>
                </a:solidFill>
                <a:effectLst/>
              </a:rPr>
              <a:t># le modèle séquentiel </a:t>
            </a:r>
            <a:r>
              <a:rPr lang="fr-SN" sz="1200" dirty="0">
                <a:solidFill>
                  <a:schemeClr val="tx1"/>
                </a:solidFill>
                <a:effectLst/>
                <a:sym typeface="Wingdings" pitchFamily="2" charset="2"/>
              </a:rPr>
              <a:t> </a:t>
            </a:r>
            <a:r>
              <a:rPr lang="fr-SN" sz="1200" dirty="0">
                <a:solidFill>
                  <a:schemeClr val="tx1"/>
                </a:solidFill>
                <a:effectLst/>
              </a:rPr>
              <a:t> les couches se suivent</a:t>
            </a:r>
          </a:p>
          <a:p>
            <a:pPr marL="342900" indent="-342900" algn="just">
              <a:spcBef>
                <a:spcPts val="600"/>
              </a:spcBef>
            </a:pPr>
            <a:r>
              <a:rPr lang="fr-SN" dirty="0" err="1">
                <a:solidFill>
                  <a:srgbClr val="0000AA"/>
                </a:solidFill>
                <a:effectLst/>
              </a:rPr>
              <a:t>from</a:t>
            </a:r>
            <a:r>
              <a:rPr lang="fr-SN" dirty="0">
                <a:solidFill>
                  <a:srgbClr val="0000AA"/>
                </a:solidFill>
                <a:effectLst/>
              </a:rPr>
              <a:t> </a:t>
            </a:r>
            <a:r>
              <a:rPr lang="fr-SN" dirty="0" err="1">
                <a:solidFill>
                  <a:srgbClr val="0000AA"/>
                </a:solidFill>
                <a:effectLst/>
              </a:rPr>
              <a:t>keras.layers.core</a:t>
            </a:r>
            <a:r>
              <a:rPr lang="fr-SN" dirty="0">
                <a:solidFill>
                  <a:srgbClr val="0000AA"/>
                </a:solidFill>
                <a:effectLst/>
              </a:rPr>
              <a:t> import Dense </a:t>
            </a:r>
            <a:r>
              <a:rPr lang="fr-SN" sz="1200" dirty="0">
                <a:solidFill>
                  <a:schemeClr val="tx1"/>
                </a:solidFill>
                <a:effectLst/>
              </a:rPr>
              <a:t># pour connecter tous les neurones aux suivants</a:t>
            </a:r>
          </a:p>
          <a:p>
            <a:pPr marL="342900" indent="-342900" algn="just">
              <a:spcBef>
                <a:spcPts val="600"/>
              </a:spcBef>
            </a:pPr>
            <a:endParaRPr lang="fr-SN" sz="1200" dirty="0">
              <a:solidFill>
                <a:srgbClr val="0000AA"/>
              </a:solidFill>
            </a:endParaRPr>
          </a:p>
          <a:p>
            <a:pPr marL="342900" indent="-342900" algn="just">
              <a:spcBef>
                <a:spcPts val="600"/>
              </a:spcBef>
            </a:pPr>
            <a:r>
              <a:rPr lang="fr-SN" dirty="0">
                <a:solidFill>
                  <a:srgbClr val="0000AA"/>
                </a:solidFill>
              </a:rPr>
              <a:t>model = </a:t>
            </a:r>
            <a:r>
              <a:rPr lang="fr-SN" dirty="0" err="1">
                <a:solidFill>
                  <a:srgbClr val="0000AA"/>
                </a:solidFill>
              </a:rPr>
              <a:t>Sequential</a:t>
            </a:r>
            <a:r>
              <a:rPr lang="fr-SN" dirty="0">
                <a:solidFill>
                  <a:srgbClr val="0000AA"/>
                </a:solidFill>
              </a:rPr>
              <a:t>() </a:t>
            </a:r>
            <a:r>
              <a:rPr lang="fr-SN" sz="1200" dirty="0">
                <a:solidFill>
                  <a:schemeClr val="tx1"/>
                </a:solidFill>
                <a:effectLst/>
              </a:rPr>
              <a:t>#initialisation d'un modèle vide</a:t>
            </a:r>
          </a:p>
          <a:p>
            <a:pPr marL="342900" indent="-342900" algn="just">
              <a:spcBef>
                <a:spcPts val="600"/>
              </a:spcBef>
            </a:pPr>
            <a:r>
              <a:rPr lang="fr-SN" dirty="0" err="1">
                <a:solidFill>
                  <a:srgbClr val="0000AA"/>
                </a:solidFill>
              </a:rPr>
              <a:t>model.add</a:t>
            </a:r>
            <a:r>
              <a:rPr lang="fr-SN" dirty="0">
                <a:solidFill>
                  <a:srgbClr val="0000AA"/>
                </a:solidFill>
              </a:rPr>
              <a:t>(Dense(4, </a:t>
            </a:r>
            <a:r>
              <a:rPr lang="fr-SN" dirty="0" err="1">
                <a:solidFill>
                  <a:srgbClr val="0000AA"/>
                </a:solidFill>
              </a:rPr>
              <a:t>input_dim</a:t>
            </a:r>
            <a:r>
              <a:rPr lang="fr-SN" dirty="0">
                <a:solidFill>
                  <a:srgbClr val="0000AA"/>
                </a:solidFill>
              </a:rPr>
              <a:t>=2, activation='relu’)) </a:t>
            </a:r>
          </a:p>
          <a:p>
            <a:pPr marL="342900" indent="-342900" algn="just">
              <a:spcBef>
                <a:spcPts val="600"/>
              </a:spcBef>
            </a:pPr>
            <a:r>
              <a:rPr lang="fr-SN" sz="1200" dirty="0">
                <a:solidFill>
                  <a:schemeClr val="tx1"/>
                </a:solidFill>
                <a:effectLst/>
              </a:rPr>
              <a:t># ajout d'une première couche dense de 4 </a:t>
            </a:r>
            <a:r>
              <a:rPr lang="fr-SN" sz="1200" dirty="0">
                <a:solidFill>
                  <a:schemeClr val="tx1"/>
                </a:solidFill>
              </a:rPr>
              <a:t>neurones connectés à 2 neurones d'entrée </a:t>
            </a:r>
            <a:r>
              <a:rPr lang="fr-SN" sz="1200" dirty="0">
                <a:solidFill>
                  <a:schemeClr val="tx1"/>
                </a:solidFill>
                <a:effectLst/>
              </a:rPr>
              <a:t>avec une fonction d'activation ’relu’, les poids sont initialisés par défau</a:t>
            </a:r>
            <a:r>
              <a:rPr lang="fr-SN" sz="1200" dirty="0">
                <a:solidFill>
                  <a:schemeClr val="tx1"/>
                </a:solidFill>
              </a:rPr>
              <a:t>t entre -0.05 et 0,05</a:t>
            </a:r>
            <a:endParaRPr lang="fr-SN" sz="1200" dirty="0">
              <a:solidFill>
                <a:schemeClr val="tx1"/>
              </a:solidFill>
              <a:effectLst/>
            </a:endParaRPr>
          </a:p>
          <a:p>
            <a:pPr marL="342900" indent="-342900" algn="just">
              <a:spcBef>
                <a:spcPts val="600"/>
              </a:spcBef>
            </a:pPr>
            <a:r>
              <a:rPr lang="fr-SN" dirty="0" err="1">
                <a:solidFill>
                  <a:srgbClr val="0000AA"/>
                </a:solidFill>
              </a:rPr>
              <a:t>model.add</a:t>
            </a:r>
            <a:r>
              <a:rPr lang="fr-SN" dirty="0">
                <a:solidFill>
                  <a:srgbClr val="0000AA"/>
                </a:solidFill>
              </a:rPr>
              <a:t>(Dense(1, activation='</a:t>
            </a:r>
            <a:r>
              <a:rPr lang="fr-SN" dirty="0" err="1">
                <a:solidFill>
                  <a:srgbClr val="0000AA"/>
                </a:solidFill>
              </a:rPr>
              <a:t>sigmoid</a:t>
            </a:r>
            <a:r>
              <a:rPr lang="fr-SN" dirty="0">
                <a:solidFill>
                  <a:srgbClr val="0000AA"/>
                </a:solidFill>
              </a:rPr>
              <a:t>’)) </a:t>
            </a:r>
          </a:p>
          <a:p>
            <a:pPr marL="342900" indent="-342900" algn="just">
              <a:spcBef>
                <a:spcPts val="600"/>
              </a:spcBef>
            </a:pPr>
            <a:r>
              <a:rPr lang="fr-SN" sz="1200" dirty="0">
                <a:solidFill>
                  <a:schemeClr val="tx1"/>
                </a:solidFill>
                <a:effectLst/>
              </a:rPr>
              <a:t># ajout d'une seconde couche dense connectée aux 4 neurones précédents et donnant le neurone de sortie avec une fonction d'activation ‘</a:t>
            </a:r>
            <a:r>
              <a:rPr lang="fr-SN" sz="1200" dirty="0" err="1">
                <a:solidFill>
                  <a:schemeClr val="tx1"/>
                </a:solidFill>
                <a:effectLst/>
              </a:rPr>
              <a:t>sigmoid</a:t>
            </a:r>
            <a:r>
              <a:rPr lang="fr-SN" sz="1200" dirty="0">
                <a:solidFill>
                  <a:schemeClr val="tx1"/>
                </a:solidFill>
                <a:effectLst/>
              </a:rPr>
              <a:t>’</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92</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pic>
        <p:nvPicPr>
          <p:cNvPr id="3" name="Image 2">
            <a:extLst>
              <a:ext uri="{FF2B5EF4-FFF2-40B4-BE49-F238E27FC236}">
                <a16:creationId xmlns:a16="http://schemas.microsoft.com/office/drawing/2014/main" id="{502A3874-63A0-12E0-D769-3BC788573D59}"/>
              </a:ext>
            </a:extLst>
          </p:cNvPr>
          <p:cNvPicPr>
            <a:picLocks noChangeAspect="1"/>
          </p:cNvPicPr>
          <p:nvPr/>
        </p:nvPicPr>
        <p:blipFill rotWithShape="1">
          <a:blip r:embed="rId3"/>
          <a:srcRect l="11609" t="6193" r="9384" b="6119"/>
          <a:stretch/>
        </p:blipFill>
        <p:spPr>
          <a:xfrm>
            <a:off x="3097914" y="4793913"/>
            <a:ext cx="2719572" cy="1697854"/>
          </a:xfrm>
          <a:prstGeom prst="rect">
            <a:avLst/>
          </a:prstGeom>
        </p:spPr>
      </p:pic>
    </p:spTree>
    <p:extLst>
      <p:ext uri="{BB962C8B-B14F-4D97-AF65-F5344CB8AC3E}">
        <p14:creationId xmlns:p14="http://schemas.microsoft.com/office/powerpoint/2010/main" val="4033269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r>
              <a:rPr lang="fr-FR" b="1" dirty="0"/>
              <a:t>Les fonctions d’activation disponibles</a:t>
            </a:r>
          </a:p>
          <a:p>
            <a:pPr marL="342900" indent="-342900" algn="just">
              <a:spcBef>
                <a:spcPts val="600"/>
              </a:spcBef>
            </a:pPr>
            <a:r>
              <a:rPr lang="fr-SN" dirty="0">
                <a:solidFill>
                  <a:srgbClr val="0000AA"/>
                </a:solidFill>
                <a:effectLst/>
              </a:rPr>
              <a:t>                                                 </a:t>
            </a:r>
          </a:p>
          <a:p>
            <a:pPr marL="342900" indent="-342900" algn="just">
              <a:spcBef>
                <a:spcPts val="600"/>
              </a:spcBef>
            </a:pPr>
            <a:endParaRPr lang="fr-SN" dirty="0">
              <a:solidFill>
                <a:srgbClr val="0000AA"/>
              </a:solidFill>
            </a:endParaRP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93</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pic>
        <p:nvPicPr>
          <p:cNvPr id="6" name="Image 5">
            <a:extLst>
              <a:ext uri="{FF2B5EF4-FFF2-40B4-BE49-F238E27FC236}">
                <a16:creationId xmlns:a16="http://schemas.microsoft.com/office/drawing/2014/main" id="{F258DF10-5202-B99A-DEF2-21BCC791630F}"/>
              </a:ext>
            </a:extLst>
          </p:cNvPr>
          <p:cNvPicPr>
            <a:picLocks noChangeAspect="1"/>
          </p:cNvPicPr>
          <p:nvPr/>
        </p:nvPicPr>
        <p:blipFill rotWithShape="1">
          <a:blip r:embed="rId3">
            <a:extLst>
              <a:ext uri="{28A0092B-C50C-407E-A947-70E740481C1C}">
                <a14:useLocalDpi xmlns:a14="http://schemas.microsoft.com/office/drawing/2010/main" val="0"/>
              </a:ext>
            </a:extLst>
          </a:blip>
          <a:srcRect r="62382" b="4182"/>
          <a:stretch/>
        </p:blipFill>
        <p:spPr>
          <a:xfrm>
            <a:off x="467831" y="1794373"/>
            <a:ext cx="669853" cy="305317"/>
          </a:xfrm>
          <a:prstGeom prst="rect">
            <a:avLst/>
          </a:prstGeom>
        </p:spPr>
      </p:pic>
      <p:pic>
        <p:nvPicPr>
          <p:cNvPr id="9" name="Image 8">
            <a:extLst>
              <a:ext uri="{FF2B5EF4-FFF2-40B4-BE49-F238E27FC236}">
                <a16:creationId xmlns:a16="http://schemas.microsoft.com/office/drawing/2014/main" id="{40321339-6690-3309-B5C4-8C5C5DE15DBC}"/>
              </a:ext>
            </a:extLst>
          </p:cNvPr>
          <p:cNvPicPr>
            <a:picLocks noChangeAspect="1"/>
          </p:cNvPicPr>
          <p:nvPr/>
        </p:nvPicPr>
        <p:blipFill rotWithShape="1">
          <a:blip r:embed="rId4">
            <a:extLst>
              <a:ext uri="{28A0092B-C50C-407E-A947-70E740481C1C}">
                <a14:useLocalDpi xmlns:a14="http://schemas.microsoft.com/office/drawing/2010/main" val="0"/>
              </a:ext>
            </a:extLst>
          </a:blip>
          <a:srcRect r="6428" b="32764"/>
          <a:stretch/>
        </p:blipFill>
        <p:spPr>
          <a:xfrm>
            <a:off x="2493922" y="1807057"/>
            <a:ext cx="1238106" cy="243931"/>
          </a:xfrm>
          <a:prstGeom prst="rect">
            <a:avLst/>
          </a:prstGeom>
        </p:spPr>
      </p:pic>
      <p:pic>
        <p:nvPicPr>
          <p:cNvPr id="11" name="Image 10">
            <a:extLst>
              <a:ext uri="{FF2B5EF4-FFF2-40B4-BE49-F238E27FC236}">
                <a16:creationId xmlns:a16="http://schemas.microsoft.com/office/drawing/2014/main" id="{81F1264D-E300-3FAF-9707-3F4BFC909344}"/>
              </a:ext>
            </a:extLst>
          </p:cNvPr>
          <p:cNvPicPr>
            <a:picLocks noChangeAspect="1"/>
          </p:cNvPicPr>
          <p:nvPr/>
        </p:nvPicPr>
        <p:blipFill rotWithShape="1">
          <a:blip r:embed="rId5">
            <a:extLst>
              <a:ext uri="{28A0092B-C50C-407E-A947-70E740481C1C}">
                <a14:useLocalDpi xmlns:a14="http://schemas.microsoft.com/office/drawing/2010/main" val="0"/>
              </a:ext>
            </a:extLst>
          </a:blip>
          <a:srcRect r="53201" b="4182"/>
          <a:stretch/>
        </p:blipFill>
        <p:spPr>
          <a:xfrm>
            <a:off x="467831" y="2225713"/>
            <a:ext cx="1033983" cy="299910"/>
          </a:xfrm>
          <a:prstGeom prst="rect">
            <a:avLst/>
          </a:prstGeom>
        </p:spPr>
      </p:pic>
      <p:pic>
        <p:nvPicPr>
          <p:cNvPr id="13" name="Image 12">
            <a:extLst>
              <a:ext uri="{FF2B5EF4-FFF2-40B4-BE49-F238E27FC236}">
                <a16:creationId xmlns:a16="http://schemas.microsoft.com/office/drawing/2014/main" id="{1494E87D-CA53-D63D-BC86-E28210B5EB7D}"/>
              </a:ext>
            </a:extLst>
          </p:cNvPr>
          <p:cNvPicPr>
            <a:picLocks noChangeAspect="1"/>
          </p:cNvPicPr>
          <p:nvPr/>
        </p:nvPicPr>
        <p:blipFill rotWithShape="1">
          <a:blip r:embed="rId6">
            <a:extLst>
              <a:ext uri="{28A0092B-C50C-407E-A947-70E740481C1C}">
                <a14:useLocalDpi xmlns:a14="http://schemas.microsoft.com/office/drawing/2010/main" val="0"/>
              </a:ext>
            </a:extLst>
          </a:blip>
          <a:srcRect l="42181" t="1" b="-3301"/>
          <a:stretch/>
        </p:blipFill>
        <p:spPr>
          <a:xfrm>
            <a:off x="2493922" y="2210829"/>
            <a:ext cx="2192649" cy="359010"/>
          </a:xfrm>
          <a:prstGeom prst="rect">
            <a:avLst/>
          </a:prstGeom>
        </p:spPr>
      </p:pic>
      <p:pic>
        <p:nvPicPr>
          <p:cNvPr id="15" name="Image 14">
            <a:extLst>
              <a:ext uri="{FF2B5EF4-FFF2-40B4-BE49-F238E27FC236}">
                <a16:creationId xmlns:a16="http://schemas.microsoft.com/office/drawing/2014/main" id="{A9650821-1C1B-C2BD-8327-C0EE3EA4E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831" y="2646237"/>
            <a:ext cx="1033983" cy="308381"/>
          </a:xfrm>
          <a:prstGeom prst="rect">
            <a:avLst/>
          </a:prstGeom>
        </p:spPr>
      </p:pic>
      <p:pic>
        <p:nvPicPr>
          <p:cNvPr id="17" name="Image 16">
            <a:extLst>
              <a:ext uri="{FF2B5EF4-FFF2-40B4-BE49-F238E27FC236}">
                <a16:creationId xmlns:a16="http://schemas.microsoft.com/office/drawing/2014/main" id="{7865CD10-9076-34AD-51FA-8869356B73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3922" y="2590627"/>
            <a:ext cx="3906878" cy="359010"/>
          </a:xfrm>
          <a:prstGeom prst="rect">
            <a:avLst/>
          </a:prstGeom>
        </p:spPr>
      </p:pic>
      <p:pic>
        <p:nvPicPr>
          <p:cNvPr id="19" name="Image 18">
            <a:extLst>
              <a:ext uri="{FF2B5EF4-FFF2-40B4-BE49-F238E27FC236}">
                <a16:creationId xmlns:a16="http://schemas.microsoft.com/office/drawing/2014/main" id="{2F396CC1-7174-EEFA-186F-5806FCECB7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515" y="2984590"/>
            <a:ext cx="1224163" cy="320165"/>
          </a:xfrm>
          <a:prstGeom prst="rect">
            <a:avLst/>
          </a:prstGeom>
        </p:spPr>
      </p:pic>
      <p:pic>
        <p:nvPicPr>
          <p:cNvPr id="21" name="Image 20">
            <a:extLst>
              <a:ext uri="{FF2B5EF4-FFF2-40B4-BE49-F238E27FC236}">
                <a16:creationId xmlns:a16="http://schemas.microsoft.com/office/drawing/2014/main" id="{905F7095-E7FF-796D-9D51-5AC8FDEB6E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3922" y="2908061"/>
            <a:ext cx="2101850" cy="382155"/>
          </a:xfrm>
          <a:prstGeom prst="rect">
            <a:avLst/>
          </a:prstGeom>
        </p:spPr>
      </p:pic>
      <p:pic>
        <p:nvPicPr>
          <p:cNvPr id="23" name="Image 22">
            <a:extLst>
              <a:ext uri="{FF2B5EF4-FFF2-40B4-BE49-F238E27FC236}">
                <a16:creationId xmlns:a16="http://schemas.microsoft.com/office/drawing/2014/main" id="{D6EC4FE1-C702-43C3-E080-CD00984D10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149" y="3388193"/>
            <a:ext cx="1213529" cy="314962"/>
          </a:xfrm>
          <a:prstGeom prst="rect">
            <a:avLst/>
          </a:prstGeom>
        </p:spPr>
      </p:pic>
      <p:pic>
        <p:nvPicPr>
          <p:cNvPr id="25" name="Image 24">
            <a:extLst>
              <a:ext uri="{FF2B5EF4-FFF2-40B4-BE49-F238E27FC236}">
                <a16:creationId xmlns:a16="http://schemas.microsoft.com/office/drawing/2014/main" id="{1B3F62ED-3438-58D3-2DF7-A426C8364F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1969" y="3292993"/>
            <a:ext cx="2305338" cy="380493"/>
          </a:xfrm>
          <a:prstGeom prst="rect">
            <a:avLst/>
          </a:prstGeom>
        </p:spPr>
      </p:pic>
      <p:pic>
        <p:nvPicPr>
          <p:cNvPr id="27" name="Image 26">
            <a:extLst>
              <a:ext uri="{FF2B5EF4-FFF2-40B4-BE49-F238E27FC236}">
                <a16:creationId xmlns:a16="http://schemas.microsoft.com/office/drawing/2014/main" id="{531837F2-4405-6814-F21A-47DCD5D627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7831" y="3763722"/>
            <a:ext cx="614201" cy="316407"/>
          </a:xfrm>
          <a:prstGeom prst="rect">
            <a:avLst/>
          </a:prstGeom>
        </p:spPr>
      </p:pic>
      <p:pic>
        <p:nvPicPr>
          <p:cNvPr id="30" name="Image 29">
            <a:extLst>
              <a:ext uri="{FF2B5EF4-FFF2-40B4-BE49-F238E27FC236}">
                <a16:creationId xmlns:a16="http://schemas.microsoft.com/office/drawing/2014/main" id="{F19E1027-7892-DD44-74D5-01E9E8C81C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474" y="3751693"/>
            <a:ext cx="7164165" cy="351996"/>
          </a:xfrm>
          <a:prstGeom prst="rect">
            <a:avLst/>
          </a:prstGeom>
        </p:spPr>
      </p:pic>
      <p:pic>
        <p:nvPicPr>
          <p:cNvPr id="32" name="Image 31">
            <a:extLst>
              <a:ext uri="{FF2B5EF4-FFF2-40B4-BE49-F238E27FC236}">
                <a16:creationId xmlns:a16="http://schemas.microsoft.com/office/drawing/2014/main" id="{5A748658-9F26-0C70-C72B-6527137D39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5301" y="4123616"/>
            <a:ext cx="656731" cy="310123"/>
          </a:xfrm>
          <a:prstGeom prst="rect">
            <a:avLst/>
          </a:prstGeom>
        </p:spPr>
      </p:pic>
      <p:pic>
        <p:nvPicPr>
          <p:cNvPr id="34" name="Image 33">
            <a:extLst>
              <a:ext uri="{FF2B5EF4-FFF2-40B4-BE49-F238E27FC236}">
                <a16:creationId xmlns:a16="http://schemas.microsoft.com/office/drawing/2014/main" id="{A5E503EF-FB83-3F98-9B0E-50F2972FDCA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8349" y="4181897"/>
            <a:ext cx="6083047" cy="679608"/>
          </a:xfrm>
          <a:prstGeom prst="rect">
            <a:avLst/>
          </a:prstGeom>
        </p:spPr>
      </p:pic>
      <p:pic>
        <p:nvPicPr>
          <p:cNvPr id="36" name="Image 35">
            <a:extLst>
              <a:ext uri="{FF2B5EF4-FFF2-40B4-BE49-F238E27FC236}">
                <a16:creationId xmlns:a16="http://schemas.microsoft.com/office/drawing/2014/main" id="{B40063E1-01A7-347E-6D6F-2B54B1AB9F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9184" y="4932954"/>
            <a:ext cx="539011" cy="343007"/>
          </a:xfrm>
          <a:prstGeom prst="rect">
            <a:avLst/>
          </a:prstGeom>
        </p:spPr>
      </p:pic>
      <p:pic>
        <p:nvPicPr>
          <p:cNvPr id="38" name="Image 37">
            <a:extLst>
              <a:ext uri="{FF2B5EF4-FFF2-40B4-BE49-F238E27FC236}">
                <a16:creationId xmlns:a16="http://schemas.microsoft.com/office/drawing/2014/main" id="{229B377B-2396-0FAF-3BBC-3D8AA973569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8350" y="4936096"/>
            <a:ext cx="5526232" cy="398800"/>
          </a:xfrm>
          <a:prstGeom prst="rect">
            <a:avLst/>
          </a:prstGeom>
        </p:spPr>
      </p:pic>
      <p:pic>
        <p:nvPicPr>
          <p:cNvPr id="40" name="Image 39">
            <a:extLst>
              <a:ext uri="{FF2B5EF4-FFF2-40B4-BE49-F238E27FC236}">
                <a16:creationId xmlns:a16="http://schemas.microsoft.com/office/drawing/2014/main" id="{D2147026-0D12-B6DB-A601-6E8017C203C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5301" y="5403778"/>
            <a:ext cx="1743741" cy="340955"/>
          </a:xfrm>
          <a:prstGeom prst="rect">
            <a:avLst/>
          </a:prstGeom>
        </p:spPr>
      </p:pic>
      <p:pic>
        <p:nvPicPr>
          <p:cNvPr id="42" name="Image 41">
            <a:extLst>
              <a:ext uri="{FF2B5EF4-FFF2-40B4-BE49-F238E27FC236}">
                <a16:creationId xmlns:a16="http://schemas.microsoft.com/office/drawing/2014/main" id="{48D38C9C-F836-C4FB-197A-14A1D419E61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68351" y="5340591"/>
            <a:ext cx="865966" cy="398800"/>
          </a:xfrm>
          <a:prstGeom prst="rect">
            <a:avLst/>
          </a:prstGeom>
        </p:spPr>
      </p:pic>
      <p:sp>
        <p:nvSpPr>
          <p:cNvPr id="44" name="ZoneTexte 43">
            <a:extLst>
              <a:ext uri="{FF2B5EF4-FFF2-40B4-BE49-F238E27FC236}">
                <a16:creationId xmlns:a16="http://schemas.microsoft.com/office/drawing/2014/main" id="{B41FB07E-DE11-E613-9457-D367634F9717}"/>
              </a:ext>
            </a:extLst>
          </p:cNvPr>
          <p:cNvSpPr txBox="1"/>
          <p:nvPr/>
        </p:nvSpPr>
        <p:spPr>
          <a:xfrm>
            <a:off x="1985631" y="6004759"/>
            <a:ext cx="4715538" cy="369332"/>
          </a:xfrm>
          <a:prstGeom prst="rect">
            <a:avLst/>
          </a:prstGeom>
          <a:noFill/>
        </p:spPr>
        <p:txBody>
          <a:bodyPr wrap="square">
            <a:spAutoFit/>
          </a:bodyPr>
          <a:lstStyle/>
          <a:p>
            <a:r>
              <a:rPr lang="en-US" dirty="0"/>
              <a:t>https://</a:t>
            </a:r>
            <a:r>
              <a:rPr lang="en-US" dirty="0" err="1"/>
              <a:t>keras.io</a:t>
            </a:r>
            <a:r>
              <a:rPr lang="en-US" dirty="0"/>
              <a:t>/</a:t>
            </a:r>
            <a:r>
              <a:rPr lang="en-US" dirty="0" err="1"/>
              <a:t>api</a:t>
            </a:r>
            <a:r>
              <a:rPr lang="en-US" dirty="0"/>
              <a:t>/layers/activations/</a:t>
            </a:r>
          </a:p>
        </p:txBody>
      </p:sp>
    </p:spTree>
    <p:extLst>
      <p:ext uri="{BB962C8B-B14F-4D97-AF65-F5344CB8AC3E}">
        <p14:creationId xmlns:p14="http://schemas.microsoft.com/office/powerpoint/2010/main" val="3819616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r>
              <a:rPr lang="fr-FR" b="1" dirty="0"/>
              <a:t>Compiler le modèle avec compile() pour préciser </a:t>
            </a:r>
            <a:r>
              <a:rPr lang="fr-SN" b="1" dirty="0"/>
              <a:t>la « </a:t>
            </a:r>
            <a:r>
              <a:rPr lang="fr-SN" b="1" dirty="0" err="1"/>
              <a:t>Loss</a:t>
            </a:r>
            <a:r>
              <a:rPr lang="fr-SN" b="1" dirty="0"/>
              <a:t> </a:t>
            </a:r>
            <a:r>
              <a:rPr lang="fr-SN" b="1" dirty="0" err="1"/>
              <a:t>function</a:t>
            </a:r>
            <a:r>
              <a:rPr lang="fr-SN" b="1" dirty="0"/>
              <a:t> », </a:t>
            </a:r>
            <a:r>
              <a:rPr lang="fr-FR" b="1" dirty="0"/>
              <a:t>le « m</a:t>
            </a:r>
            <a:r>
              <a:rPr lang="fr-SN" b="1" dirty="0" err="1"/>
              <a:t>odel</a:t>
            </a:r>
            <a:r>
              <a:rPr lang="fr-SN" b="1" dirty="0"/>
              <a:t> </a:t>
            </a:r>
            <a:r>
              <a:rPr lang="fr-SN" b="1" dirty="0" err="1"/>
              <a:t>optimizer</a:t>
            </a:r>
            <a:r>
              <a:rPr lang="fr-SN" b="1" dirty="0"/>
              <a:t> » et le « </a:t>
            </a:r>
            <a:r>
              <a:rPr lang="fr-SN" b="1" dirty="0" err="1"/>
              <a:t>Metrics</a:t>
            </a:r>
            <a:r>
              <a:rPr lang="fr-SN" b="1" dirty="0"/>
              <a:t> »</a:t>
            </a:r>
          </a:p>
          <a:p>
            <a:pPr marL="342900" indent="-342900" algn="just">
              <a:spcBef>
                <a:spcPts val="600"/>
              </a:spcBef>
            </a:pPr>
            <a:r>
              <a:rPr lang="fr-SN" dirty="0" err="1">
                <a:solidFill>
                  <a:srgbClr val="0000AA"/>
                </a:solidFill>
                <a:effectLst/>
              </a:rPr>
              <a:t>model.compile</a:t>
            </a:r>
            <a:r>
              <a:rPr lang="fr-SN" dirty="0">
                <a:solidFill>
                  <a:srgbClr val="0000AA"/>
                </a:solidFill>
                <a:effectLst/>
              </a:rPr>
              <a:t>(</a:t>
            </a:r>
            <a:r>
              <a:rPr lang="fr-SN" dirty="0" err="1">
                <a:solidFill>
                  <a:srgbClr val="0000AA"/>
                </a:solidFill>
                <a:effectLst/>
              </a:rPr>
              <a:t>loss</a:t>
            </a:r>
            <a:r>
              <a:rPr lang="fr-SN" dirty="0">
                <a:solidFill>
                  <a:srgbClr val="0000AA"/>
                </a:solidFill>
                <a:effectLst/>
              </a:rPr>
              <a:t>='</a:t>
            </a:r>
            <a:r>
              <a:rPr lang="fr-SN" dirty="0" err="1">
                <a:solidFill>
                  <a:srgbClr val="0000AA"/>
                </a:solidFill>
                <a:effectLst/>
              </a:rPr>
              <a:t>mean_squared_error</a:t>
            </a:r>
            <a:r>
              <a:rPr lang="fr-SN" dirty="0">
                <a:solidFill>
                  <a:srgbClr val="0000AA"/>
                </a:solidFill>
                <a:effectLst/>
              </a:rPr>
              <a:t>’, </a:t>
            </a:r>
            <a:r>
              <a:rPr lang="fr-SN" dirty="0" err="1">
                <a:solidFill>
                  <a:srgbClr val="0000AA"/>
                </a:solidFill>
                <a:effectLst/>
              </a:rPr>
              <a:t>optimizer</a:t>
            </a:r>
            <a:r>
              <a:rPr lang="fr-SN" dirty="0">
                <a:solidFill>
                  <a:srgbClr val="0000AA"/>
                </a:solidFill>
                <a:effectLst/>
              </a:rPr>
              <a:t>='</a:t>
            </a:r>
            <a:r>
              <a:rPr lang="fr-SN" dirty="0" err="1">
                <a:solidFill>
                  <a:srgbClr val="0000AA"/>
                </a:solidFill>
                <a:effectLst/>
              </a:rPr>
              <a:t>adam</a:t>
            </a:r>
            <a:r>
              <a:rPr lang="fr-SN" dirty="0">
                <a:solidFill>
                  <a:srgbClr val="0000AA"/>
                </a:solidFill>
                <a:effectLst/>
              </a:rPr>
              <a:t>',</a:t>
            </a:r>
          </a:p>
          <a:p>
            <a:pPr marL="342900" indent="-342900" algn="just">
              <a:spcBef>
                <a:spcPts val="600"/>
              </a:spcBef>
            </a:pPr>
            <a:r>
              <a:rPr lang="fr-SN" dirty="0">
                <a:solidFill>
                  <a:srgbClr val="0000AA"/>
                </a:solidFill>
                <a:effectLst/>
              </a:rPr>
              <a:t>                       </a:t>
            </a:r>
            <a:r>
              <a:rPr lang="fr-SN" dirty="0" err="1">
                <a:solidFill>
                  <a:srgbClr val="0000AA"/>
                </a:solidFill>
                <a:effectLst/>
              </a:rPr>
              <a:t>metrics</a:t>
            </a:r>
            <a:r>
              <a:rPr lang="fr-SN" dirty="0">
                <a:solidFill>
                  <a:srgbClr val="0000AA"/>
                </a:solidFill>
                <a:effectLst/>
              </a:rPr>
              <a:t>=['</a:t>
            </a:r>
            <a:r>
              <a:rPr lang="fr-SN" dirty="0" err="1">
                <a:solidFill>
                  <a:srgbClr val="0000AA"/>
                </a:solidFill>
                <a:effectLst/>
              </a:rPr>
              <a:t>binary_accuracy</a:t>
            </a:r>
            <a:r>
              <a:rPr lang="fr-SN" dirty="0">
                <a:solidFill>
                  <a:srgbClr val="0000AA"/>
                </a:solidFill>
                <a:effectLst/>
              </a:rPr>
              <a:t>’])</a:t>
            </a:r>
          </a:p>
          <a:p>
            <a:pPr>
              <a:spcBef>
                <a:spcPts val="0"/>
              </a:spcBef>
            </a:pPr>
            <a:endParaRPr lang="fr-SN" b="1" dirty="0"/>
          </a:p>
          <a:p>
            <a:pPr>
              <a:spcBef>
                <a:spcPts val="0"/>
              </a:spcBef>
            </a:pPr>
            <a:r>
              <a:rPr lang="fr-SN" b="1" dirty="0"/>
              <a:t>#Les fonctions </a:t>
            </a:r>
            <a:r>
              <a:rPr lang="fr-SN" b="1" dirty="0" err="1"/>
              <a:t>loss</a:t>
            </a:r>
            <a:r>
              <a:rPr lang="fr-SN" b="1" dirty="0"/>
              <a:t> populaires:</a:t>
            </a:r>
          </a:p>
          <a:p>
            <a:pPr>
              <a:spcBef>
                <a:spcPts val="0"/>
              </a:spcBef>
            </a:pPr>
            <a:r>
              <a:rPr lang="fr-SN" b="1" dirty="0"/>
              <a:t>#</a:t>
            </a:r>
            <a:r>
              <a:rPr lang="fr-SN" sz="1500" dirty="0"/>
              <a:t>‘</a:t>
            </a:r>
            <a:r>
              <a:rPr lang="fr-SN" sz="1500" dirty="0" err="1"/>
              <a:t>mse</a:t>
            </a:r>
            <a:r>
              <a:rPr lang="fr-SN" sz="1500" dirty="0"/>
              <a:t>‘: for </a:t>
            </a:r>
            <a:r>
              <a:rPr lang="fr-SN" sz="1500" dirty="0" err="1"/>
              <a:t>mean</a:t>
            </a:r>
            <a:r>
              <a:rPr lang="fr-SN" sz="1500" dirty="0"/>
              <a:t> </a:t>
            </a:r>
            <a:r>
              <a:rPr lang="fr-SN" sz="1500" dirty="0" err="1"/>
              <a:t>squared</a:t>
            </a:r>
            <a:r>
              <a:rPr lang="fr-SN" sz="1500" dirty="0"/>
              <a:t> </a:t>
            </a:r>
            <a:r>
              <a:rPr lang="fr-SN" sz="1500" dirty="0" err="1"/>
              <a:t>error</a:t>
            </a:r>
            <a:endParaRPr lang="fr-SN" sz="1500" dirty="0"/>
          </a:p>
          <a:p>
            <a:pPr>
              <a:spcBef>
                <a:spcPts val="0"/>
              </a:spcBef>
            </a:pPr>
            <a:r>
              <a:rPr lang="fr-SN" b="1" dirty="0"/>
              <a:t>#</a:t>
            </a:r>
            <a:r>
              <a:rPr lang="fr-SN" sz="1500" dirty="0"/>
              <a:t>‘</a:t>
            </a:r>
            <a:r>
              <a:rPr lang="fr-SN" sz="1500" dirty="0" err="1"/>
              <a:t>binary_crossentropy</a:t>
            </a:r>
            <a:r>
              <a:rPr lang="fr-SN" sz="1500" dirty="0"/>
              <a:t>‘: for </a:t>
            </a:r>
            <a:r>
              <a:rPr lang="fr-SN" sz="1500" dirty="0" err="1"/>
              <a:t>binary</a:t>
            </a:r>
            <a:r>
              <a:rPr lang="fr-SN" sz="1500" dirty="0"/>
              <a:t> </a:t>
            </a:r>
            <a:r>
              <a:rPr lang="fr-SN" sz="1500" dirty="0" err="1"/>
              <a:t>logarithmic</a:t>
            </a:r>
            <a:r>
              <a:rPr lang="fr-SN" sz="1500" dirty="0"/>
              <a:t> </a:t>
            </a:r>
            <a:r>
              <a:rPr lang="fr-SN" sz="1500" dirty="0" err="1"/>
              <a:t>loss</a:t>
            </a:r>
            <a:r>
              <a:rPr lang="fr-SN" sz="1500" dirty="0"/>
              <a:t> (</a:t>
            </a:r>
            <a:r>
              <a:rPr lang="fr-SN" sz="1500" dirty="0" err="1"/>
              <a:t>logloss</a:t>
            </a:r>
            <a:r>
              <a:rPr lang="fr-SN" sz="1500" dirty="0"/>
              <a:t>)</a:t>
            </a:r>
          </a:p>
          <a:p>
            <a:pPr>
              <a:spcBef>
                <a:spcPts val="0"/>
              </a:spcBef>
            </a:pPr>
            <a:r>
              <a:rPr lang="fr-SN" b="1" dirty="0"/>
              <a:t>#</a:t>
            </a:r>
            <a:r>
              <a:rPr lang="fr-SN" sz="1500" dirty="0"/>
              <a:t>‘</a:t>
            </a:r>
            <a:r>
              <a:rPr lang="fr-SN" sz="1500" dirty="0" err="1"/>
              <a:t>categorical_crossentropy</a:t>
            </a:r>
            <a:r>
              <a:rPr lang="fr-SN" sz="1500" dirty="0"/>
              <a:t>‘: for multi-class </a:t>
            </a:r>
            <a:r>
              <a:rPr lang="fr-SN" sz="1500" dirty="0" err="1"/>
              <a:t>logarithmic</a:t>
            </a:r>
            <a:r>
              <a:rPr lang="fr-SN" sz="1500" dirty="0"/>
              <a:t> </a:t>
            </a:r>
            <a:r>
              <a:rPr lang="fr-SN" sz="1500" dirty="0" err="1"/>
              <a:t>loss</a:t>
            </a:r>
            <a:r>
              <a:rPr lang="fr-SN" sz="1500" dirty="0"/>
              <a:t> (</a:t>
            </a:r>
            <a:r>
              <a:rPr lang="fr-SN" sz="1500" dirty="0" err="1"/>
              <a:t>logloss</a:t>
            </a:r>
            <a:r>
              <a:rPr lang="fr-SN" sz="1500" dirty="0"/>
              <a:t>)</a:t>
            </a:r>
          </a:p>
          <a:p>
            <a:pPr>
              <a:spcBef>
                <a:spcPts val="0"/>
              </a:spcBef>
            </a:pPr>
            <a:endParaRPr lang="fr-SN" b="1" dirty="0"/>
          </a:p>
          <a:p>
            <a:pPr>
              <a:spcBef>
                <a:spcPts val="0"/>
              </a:spcBef>
            </a:pPr>
            <a:r>
              <a:rPr lang="fr-SN" b="1" dirty="0"/>
              <a:t>#Les méthodes populaires de gradient </a:t>
            </a:r>
            <a:r>
              <a:rPr lang="fr-SN" b="1" dirty="0" err="1"/>
              <a:t>descent</a:t>
            </a:r>
            <a:r>
              <a:rPr lang="fr-SN" b="1" dirty="0"/>
              <a:t>:</a:t>
            </a:r>
          </a:p>
          <a:p>
            <a:pPr>
              <a:spcBef>
                <a:spcPts val="0"/>
              </a:spcBef>
            </a:pPr>
            <a:r>
              <a:rPr lang="fr-SN" sz="1500" b="1" dirty="0"/>
              <a:t>#</a:t>
            </a:r>
            <a:r>
              <a:rPr lang="fr-SN" sz="1500" b="1" dirty="0" err="1"/>
              <a:t>adam</a:t>
            </a:r>
            <a:r>
              <a:rPr lang="fr-SN" sz="1500" dirty="0"/>
              <a:t>: Adaptive Moment Estimation (Adam) avec taux d’apprentissage adaptatifs</a:t>
            </a:r>
          </a:p>
          <a:p>
            <a:pPr>
              <a:spcBef>
                <a:spcPts val="0"/>
              </a:spcBef>
            </a:pPr>
            <a:r>
              <a:rPr lang="fr-SN" sz="1500" b="1" dirty="0"/>
              <a:t>#</a:t>
            </a:r>
            <a:r>
              <a:rPr lang="fr-SN" sz="1500" b="1" dirty="0" err="1"/>
              <a:t>sgd</a:t>
            </a:r>
            <a:r>
              <a:rPr lang="fr-SN" sz="1500" dirty="0"/>
              <a:t>: </a:t>
            </a:r>
            <a:r>
              <a:rPr lang="fr-SN" sz="1500" dirty="0" err="1"/>
              <a:t>stochastic</a:t>
            </a:r>
            <a:r>
              <a:rPr lang="fr-SN" sz="1500" dirty="0"/>
              <a:t> gradient </a:t>
            </a:r>
            <a:r>
              <a:rPr lang="fr-SN" sz="1500" dirty="0" err="1"/>
              <a:t>descent</a:t>
            </a:r>
            <a:r>
              <a:rPr lang="fr-SN" sz="1500" dirty="0"/>
              <a:t>, avec un </a:t>
            </a:r>
            <a:r>
              <a:rPr lang="fr-SN" sz="1500" dirty="0" err="1"/>
              <a:t>momentum</a:t>
            </a:r>
            <a:endParaRPr lang="fr-SN" sz="1500" dirty="0"/>
          </a:p>
          <a:p>
            <a:pPr>
              <a:spcBef>
                <a:spcPts val="0"/>
              </a:spcBef>
            </a:pPr>
            <a:r>
              <a:rPr lang="fr-SN" sz="1500" b="1" dirty="0"/>
              <a:t>#</a:t>
            </a:r>
            <a:r>
              <a:rPr lang="fr-SN" sz="1500" b="1" dirty="0" err="1"/>
              <a:t>rmsprop</a:t>
            </a:r>
            <a:r>
              <a:rPr lang="fr-SN" sz="1500" dirty="0"/>
              <a:t>: adaptive </a:t>
            </a:r>
            <a:r>
              <a:rPr lang="fr-SN" sz="1500" dirty="0" err="1"/>
              <a:t>learning</a:t>
            </a:r>
            <a:r>
              <a:rPr lang="fr-SN" sz="1500" dirty="0"/>
              <a:t> rate </a:t>
            </a:r>
            <a:r>
              <a:rPr lang="fr-SN" sz="1500" dirty="0" err="1"/>
              <a:t>optimization</a:t>
            </a:r>
            <a:r>
              <a:rPr lang="fr-SN" sz="1500" dirty="0"/>
              <a:t> </a:t>
            </a:r>
          </a:p>
          <a:p>
            <a:pPr marL="342900" indent="-342900" algn="just">
              <a:spcBef>
                <a:spcPts val="600"/>
              </a:spcBef>
            </a:pPr>
            <a:r>
              <a:rPr lang="fr-SN" dirty="0">
                <a:solidFill>
                  <a:srgbClr val="0000AA"/>
                </a:solidFill>
                <a:effectLst/>
                <a:hlinkClick r:id="rId3"/>
              </a:rPr>
              <a:t>https://keras.io/api/losses/</a:t>
            </a:r>
            <a:endParaRPr lang="fr-SN" dirty="0">
              <a:solidFill>
                <a:srgbClr val="0000AA"/>
              </a:solidFill>
              <a:effectLst/>
            </a:endParaRPr>
          </a:p>
          <a:p>
            <a:pPr marL="342900" indent="-342900" algn="just">
              <a:spcBef>
                <a:spcPts val="600"/>
              </a:spcBef>
            </a:pPr>
            <a:endParaRPr lang="fr-SN" b="1" dirty="0"/>
          </a:p>
          <a:p>
            <a:pPr marL="342900" indent="-342900" algn="just">
              <a:spcBef>
                <a:spcPts val="600"/>
              </a:spcBef>
            </a:pPr>
            <a:r>
              <a:rPr lang="fr-SN" b="1" dirty="0"/>
              <a:t>#La métrique ‘</a:t>
            </a:r>
            <a:r>
              <a:rPr lang="fr-SN" b="1" dirty="0" err="1"/>
              <a:t>binary</a:t>
            </a:r>
            <a:r>
              <a:rPr lang="fr-SN" b="1" dirty="0"/>
              <a:t> </a:t>
            </a:r>
            <a:r>
              <a:rPr lang="fr-SN" b="1" dirty="0" err="1"/>
              <a:t>accurary</a:t>
            </a:r>
            <a:r>
              <a:rPr lang="fr-SN" b="1" dirty="0"/>
              <a:t>’</a:t>
            </a:r>
          </a:p>
          <a:p>
            <a:pPr marL="342900" indent="-342900" algn="just">
              <a:spcBef>
                <a:spcPts val="600"/>
              </a:spcBef>
            </a:pPr>
            <a:endParaRPr lang="fr-SN" dirty="0">
              <a:solidFill>
                <a:srgbClr val="0000AA"/>
              </a:solidFill>
              <a:effectLst/>
            </a:endParaRP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94</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spTree>
    <p:extLst>
      <p:ext uri="{BB962C8B-B14F-4D97-AF65-F5344CB8AC3E}">
        <p14:creationId xmlns:p14="http://schemas.microsoft.com/office/powerpoint/2010/main" val="2263858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r>
              <a:rPr lang="fr-FR" b="1" dirty="0"/>
              <a:t>Entrainer le modèle fit()</a:t>
            </a:r>
            <a:endParaRPr lang="fr-SN" b="1" dirty="0"/>
          </a:p>
          <a:p>
            <a:pPr marL="342900" indent="-342900" algn="just">
              <a:spcBef>
                <a:spcPts val="600"/>
              </a:spcBef>
            </a:pPr>
            <a:endParaRPr lang="fr-SN" dirty="0">
              <a:solidFill>
                <a:srgbClr val="0000AA"/>
              </a:solidFill>
              <a:effectLst/>
            </a:endParaRPr>
          </a:p>
          <a:p>
            <a:pPr marL="342900" indent="-342900" algn="just">
              <a:spcBef>
                <a:spcPts val="600"/>
              </a:spcBef>
            </a:pPr>
            <a:r>
              <a:rPr lang="fr-SN" dirty="0" err="1">
                <a:solidFill>
                  <a:srgbClr val="0000AA"/>
                </a:solidFill>
                <a:effectLst/>
              </a:rPr>
              <a:t>model.fit</a:t>
            </a:r>
            <a:r>
              <a:rPr lang="fr-SN" dirty="0">
                <a:solidFill>
                  <a:srgbClr val="0000AA"/>
                </a:solidFill>
                <a:effectLst/>
              </a:rPr>
              <a:t>(</a:t>
            </a:r>
            <a:r>
              <a:rPr lang="fr-SN" dirty="0" err="1">
                <a:solidFill>
                  <a:srgbClr val="0000AA"/>
                </a:solidFill>
                <a:effectLst/>
              </a:rPr>
              <a:t>training_data</a:t>
            </a:r>
            <a:r>
              <a:rPr lang="fr-SN" dirty="0">
                <a:solidFill>
                  <a:srgbClr val="0000AA"/>
                </a:solidFill>
                <a:effectLst/>
              </a:rPr>
              <a:t>, </a:t>
            </a:r>
            <a:r>
              <a:rPr lang="fr-SN" dirty="0" err="1">
                <a:solidFill>
                  <a:srgbClr val="0000AA"/>
                </a:solidFill>
                <a:effectLst/>
              </a:rPr>
              <a:t>target_data</a:t>
            </a:r>
            <a:r>
              <a:rPr lang="fr-SN" dirty="0">
                <a:solidFill>
                  <a:srgbClr val="0000AA"/>
                </a:solidFill>
                <a:effectLst/>
              </a:rPr>
              <a:t>, </a:t>
            </a:r>
            <a:r>
              <a:rPr lang="fr-SN" dirty="0" err="1">
                <a:solidFill>
                  <a:srgbClr val="0000AA"/>
                </a:solidFill>
                <a:effectLst/>
              </a:rPr>
              <a:t>epochs</a:t>
            </a:r>
            <a:r>
              <a:rPr lang="fr-SN" dirty="0">
                <a:solidFill>
                  <a:srgbClr val="0000AA"/>
                </a:solidFill>
                <a:effectLst/>
              </a:rPr>
              <a:t>=1000)</a:t>
            </a:r>
          </a:p>
          <a:p>
            <a:pPr>
              <a:spcBef>
                <a:spcPts val="0"/>
              </a:spcBef>
            </a:pPr>
            <a:endParaRPr lang="fr-SN" b="1" dirty="0"/>
          </a:p>
          <a:p>
            <a:pPr>
              <a:spcBef>
                <a:spcPts val="0"/>
              </a:spcBef>
            </a:pPr>
            <a:r>
              <a:rPr lang="fr-SN" dirty="0"/>
              <a:t>#Préciser les données d’entrainements (</a:t>
            </a:r>
            <a:r>
              <a:rPr lang="fr-SN" dirty="0" err="1"/>
              <a:t>training_data</a:t>
            </a:r>
            <a:r>
              <a:rPr lang="fr-SN" dirty="0"/>
              <a:t> and </a:t>
            </a:r>
            <a:r>
              <a:rPr lang="fr-SN" dirty="0" err="1"/>
              <a:t>target_data</a:t>
            </a:r>
            <a:r>
              <a:rPr lang="fr-SN" dirty="0"/>
              <a:t>; des tableaux par exemple avec </a:t>
            </a:r>
            <a:r>
              <a:rPr lang="fr-SN" dirty="0" err="1"/>
              <a:t>Numpy</a:t>
            </a:r>
            <a:r>
              <a:rPr lang="fr-SN" dirty="0"/>
              <a:t>, et le nombre d’itérations </a:t>
            </a:r>
            <a:r>
              <a:rPr lang="fr-SN" dirty="0" err="1"/>
              <a:t>epochs</a:t>
            </a:r>
            <a:r>
              <a:rPr lang="fr-SN" dirty="0"/>
              <a:t>.</a:t>
            </a:r>
          </a:p>
          <a:p>
            <a:pPr>
              <a:spcBef>
                <a:spcPts val="0"/>
              </a:spcBef>
            </a:pPr>
            <a:endParaRPr lang="fr-SN" dirty="0"/>
          </a:p>
          <a:p>
            <a:pPr>
              <a:spcBef>
                <a:spcPts val="0"/>
              </a:spcBef>
            </a:pPr>
            <a:r>
              <a:rPr lang="fr-SN" dirty="0"/>
              <a:t>#A noter qu’on peut préciser un Batch Size (</a:t>
            </a:r>
            <a:r>
              <a:rPr lang="fr-SN" dirty="0" err="1"/>
              <a:t>batch_size</a:t>
            </a:r>
            <a:r>
              <a:rPr lang="fr-SN" dirty="0"/>
              <a:t>) i.e. le nombre d’itérations avant la mise à jour des poids</a:t>
            </a:r>
          </a:p>
          <a:p>
            <a:pPr>
              <a:spcBef>
                <a:spcPts val="0"/>
              </a:spcBef>
            </a:pPr>
            <a:endParaRPr lang="fr-SN" dirty="0"/>
          </a:p>
          <a:p>
            <a:pPr>
              <a:spcBef>
                <a:spcPts val="0"/>
              </a:spcBef>
            </a:pPr>
            <a:r>
              <a:rPr lang="fr-FR" b="1" dirty="0"/>
              <a:t>Evaluer le modèle </a:t>
            </a:r>
            <a:r>
              <a:rPr lang="fr-FR" b="1" dirty="0" err="1"/>
              <a:t>evaluate</a:t>
            </a:r>
            <a:r>
              <a:rPr lang="fr-FR" b="1" dirty="0"/>
              <a:t>()</a:t>
            </a:r>
            <a:endParaRPr lang="fr-SN" dirty="0">
              <a:solidFill>
                <a:srgbClr val="0000AA"/>
              </a:solidFill>
            </a:endParaRPr>
          </a:p>
          <a:p>
            <a:pPr>
              <a:spcBef>
                <a:spcPts val="0"/>
              </a:spcBef>
            </a:pPr>
            <a:endParaRPr lang="fr-SN" dirty="0">
              <a:solidFill>
                <a:srgbClr val="0000AA"/>
              </a:solidFill>
            </a:endParaRPr>
          </a:p>
          <a:p>
            <a:pPr>
              <a:spcBef>
                <a:spcPts val="0"/>
              </a:spcBef>
            </a:pPr>
            <a:r>
              <a:rPr lang="fr-SN" dirty="0">
                <a:solidFill>
                  <a:srgbClr val="0000AA"/>
                </a:solidFill>
              </a:rPr>
              <a:t>scores = </a:t>
            </a:r>
            <a:r>
              <a:rPr lang="fr-SN" dirty="0" err="1">
                <a:solidFill>
                  <a:srgbClr val="0000AA"/>
                </a:solidFill>
              </a:rPr>
              <a:t>model.evaluate</a:t>
            </a:r>
            <a:r>
              <a:rPr lang="fr-SN" dirty="0">
                <a:solidFill>
                  <a:srgbClr val="0000AA"/>
                </a:solidFill>
              </a:rPr>
              <a:t>(</a:t>
            </a:r>
            <a:r>
              <a:rPr lang="fr-SN" dirty="0" err="1">
                <a:solidFill>
                  <a:srgbClr val="0000AA"/>
                </a:solidFill>
              </a:rPr>
              <a:t>training_data</a:t>
            </a:r>
            <a:r>
              <a:rPr lang="fr-SN" dirty="0">
                <a:solidFill>
                  <a:srgbClr val="0000AA"/>
                </a:solidFill>
              </a:rPr>
              <a:t>, </a:t>
            </a:r>
            <a:r>
              <a:rPr lang="fr-SN" dirty="0" err="1">
                <a:solidFill>
                  <a:srgbClr val="0000AA"/>
                </a:solidFill>
              </a:rPr>
              <a:t>target_data</a:t>
            </a:r>
            <a:r>
              <a:rPr lang="fr-SN" dirty="0">
                <a:solidFill>
                  <a:srgbClr val="0000AA"/>
                </a:solidFill>
              </a:rPr>
              <a:t>)</a:t>
            </a:r>
          </a:p>
          <a:p>
            <a:pPr>
              <a:spcBef>
                <a:spcPts val="0"/>
              </a:spcBef>
            </a:pPr>
            <a:r>
              <a:rPr lang="fr-SN" dirty="0" err="1">
                <a:solidFill>
                  <a:srgbClr val="0000AA"/>
                </a:solidFill>
              </a:rPr>
              <a:t>print</a:t>
            </a:r>
            <a:r>
              <a:rPr lang="fr-SN" dirty="0">
                <a:solidFill>
                  <a:srgbClr val="0000AA"/>
                </a:solidFill>
              </a:rPr>
              <a:t>("\</a:t>
            </a:r>
            <a:r>
              <a:rPr lang="fr-SN" dirty="0" err="1">
                <a:solidFill>
                  <a:srgbClr val="0000AA"/>
                </a:solidFill>
              </a:rPr>
              <a:t>n%s</a:t>
            </a:r>
            <a:r>
              <a:rPr lang="fr-SN" dirty="0">
                <a:solidFill>
                  <a:srgbClr val="0000AA"/>
                </a:solidFill>
              </a:rPr>
              <a:t>: %.2f%%" % (</a:t>
            </a:r>
            <a:r>
              <a:rPr lang="fr-SN" dirty="0" err="1">
                <a:solidFill>
                  <a:srgbClr val="0000AA"/>
                </a:solidFill>
              </a:rPr>
              <a:t>model.metrics_names</a:t>
            </a:r>
            <a:r>
              <a:rPr lang="fr-SN" dirty="0">
                <a:solidFill>
                  <a:srgbClr val="0000AA"/>
                </a:solidFill>
              </a:rPr>
              <a:t>[1], scores[1]*100))</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95</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spTree>
    <p:extLst>
      <p:ext uri="{BB962C8B-B14F-4D97-AF65-F5344CB8AC3E}">
        <p14:creationId xmlns:p14="http://schemas.microsoft.com/office/powerpoint/2010/main" val="2112207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r>
              <a:rPr lang="fr-FR" b="1" dirty="0"/>
              <a:t>Prédire avec le modèle </a:t>
            </a:r>
            <a:r>
              <a:rPr lang="fr-FR" b="1" dirty="0" err="1"/>
              <a:t>predict</a:t>
            </a:r>
            <a:r>
              <a:rPr lang="fr-FR" b="1" dirty="0"/>
              <a:t>()</a:t>
            </a:r>
            <a:endParaRPr lang="fr-SN" b="1" dirty="0"/>
          </a:p>
          <a:p>
            <a:pPr marL="342900" indent="-342900" algn="just">
              <a:spcBef>
                <a:spcPts val="600"/>
              </a:spcBef>
            </a:pPr>
            <a:endParaRPr lang="fr-SN" dirty="0">
              <a:solidFill>
                <a:srgbClr val="0000AA"/>
              </a:solidFill>
              <a:effectLst/>
            </a:endParaRPr>
          </a:p>
          <a:p>
            <a:pPr marL="342900" indent="-342900" algn="just">
              <a:spcBef>
                <a:spcPts val="600"/>
              </a:spcBef>
            </a:pPr>
            <a:r>
              <a:rPr lang="fr-SN" dirty="0" err="1">
                <a:solidFill>
                  <a:srgbClr val="0000AA"/>
                </a:solidFill>
                <a:effectLst/>
              </a:rPr>
              <a:t>print</a:t>
            </a:r>
            <a:r>
              <a:rPr lang="fr-SN" dirty="0">
                <a:solidFill>
                  <a:srgbClr val="0000AA"/>
                </a:solidFill>
                <a:effectLst/>
              </a:rPr>
              <a:t> (</a:t>
            </a:r>
            <a:r>
              <a:rPr lang="fr-SN" dirty="0" err="1">
                <a:solidFill>
                  <a:srgbClr val="0000AA"/>
                </a:solidFill>
                <a:effectLst/>
              </a:rPr>
              <a:t>model.predict</a:t>
            </a:r>
            <a:r>
              <a:rPr lang="fr-SN" dirty="0">
                <a:solidFill>
                  <a:srgbClr val="0000AA"/>
                </a:solidFill>
                <a:effectLst/>
              </a:rPr>
              <a:t>(</a:t>
            </a:r>
            <a:r>
              <a:rPr lang="fr-SN" dirty="0" err="1">
                <a:solidFill>
                  <a:srgbClr val="0000AA"/>
                </a:solidFill>
                <a:effectLst/>
              </a:rPr>
              <a:t>training_data</a:t>
            </a:r>
            <a:r>
              <a:rPr lang="fr-SN" dirty="0">
                <a:solidFill>
                  <a:srgbClr val="0000AA"/>
                </a:solidFill>
                <a:effectLst/>
              </a:rPr>
              <a:t>).round())</a:t>
            </a:r>
          </a:p>
          <a:p>
            <a:pPr marL="342900" indent="-342900" algn="just">
              <a:spcBef>
                <a:spcPts val="600"/>
              </a:spcBef>
            </a:pPr>
            <a:endParaRPr lang="fr-SN" b="1" dirty="0"/>
          </a:p>
          <a:p>
            <a:pPr>
              <a:spcBef>
                <a:spcPts val="0"/>
              </a:spcBef>
            </a:pPr>
            <a:r>
              <a:rPr lang="fr-SN" dirty="0"/>
              <a:t>#Cette fonction donne la prédiction avec les données d’entrainements ou même avec d’autres données en dehors de la base d’apprentissage</a:t>
            </a:r>
          </a:p>
          <a:p>
            <a:pPr>
              <a:spcBef>
                <a:spcPts val="0"/>
              </a:spcBef>
            </a:pPr>
            <a:endParaRPr lang="fr-SN" dirty="0"/>
          </a:p>
          <a:p>
            <a:pPr>
              <a:spcBef>
                <a:spcPts val="0"/>
              </a:spcBef>
            </a:pPr>
            <a:endParaRPr lang="fr-SN" dirty="0"/>
          </a:p>
          <a:p>
            <a:pPr>
              <a:spcBef>
                <a:spcPts val="0"/>
              </a:spcBef>
            </a:pPr>
            <a:r>
              <a:rPr lang="fr-FR" b="1" dirty="0"/>
              <a:t>Résumer le modèle avec des informations de synthèse </a:t>
            </a:r>
            <a:r>
              <a:rPr lang="fr-FR" b="1" dirty="0" err="1"/>
              <a:t>summary</a:t>
            </a:r>
            <a:r>
              <a:rPr lang="fr-FR" b="1" dirty="0"/>
              <a:t>()</a:t>
            </a:r>
            <a:endParaRPr lang="fr-SN" dirty="0">
              <a:solidFill>
                <a:srgbClr val="0000AA"/>
              </a:solidFill>
            </a:endParaRPr>
          </a:p>
          <a:p>
            <a:pPr>
              <a:spcBef>
                <a:spcPts val="0"/>
              </a:spcBef>
            </a:pPr>
            <a:endParaRPr lang="fr-SN" dirty="0">
              <a:solidFill>
                <a:srgbClr val="0000AA"/>
              </a:solidFill>
            </a:endParaRPr>
          </a:p>
          <a:p>
            <a:pPr>
              <a:spcBef>
                <a:spcPts val="0"/>
              </a:spcBef>
            </a:pPr>
            <a:r>
              <a:rPr lang="fr-SN" dirty="0" err="1">
                <a:solidFill>
                  <a:srgbClr val="0000AA"/>
                </a:solidFill>
              </a:rPr>
              <a:t>model.summary</a:t>
            </a:r>
            <a:r>
              <a:rPr lang="fr-SN" dirty="0">
                <a:solidFill>
                  <a:srgbClr val="0000AA"/>
                </a:solidFill>
              </a:rPr>
              <a:t>()</a:t>
            </a:r>
          </a:p>
          <a:p>
            <a:pPr>
              <a:spcBef>
                <a:spcPts val="0"/>
              </a:spcBef>
            </a:pPr>
            <a:endParaRPr lang="fr-SN" dirty="0">
              <a:solidFill>
                <a:srgbClr val="0000AA"/>
              </a:solidFill>
            </a:endParaRPr>
          </a:p>
          <a:p>
            <a:pPr>
              <a:spcBef>
                <a:spcPts val="0"/>
              </a:spcBef>
            </a:pPr>
            <a:endParaRPr lang="fr-SN" dirty="0">
              <a:solidFill>
                <a:srgbClr val="0000AA"/>
              </a:solidFill>
            </a:endParaRPr>
          </a:p>
          <a:p>
            <a:pPr>
              <a:spcBef>
                <a:spcPts val="0"/>
              </a:spcBef>
            </a:pPr>
            <a:r>
              <a:rPr lang="fr-FR" b="1" dirty="0"/>
              <a:t>Afficher le modèle dans une image </a:t>
            </a:r>
            <a:r>
              <a:rPr lang="fr-FR" b="1" dirty="0" err="1"/>
              <a:t>plot_model</a:t>
            </a:r>
            <a:r>
              <a:rPr lang="fr-FR" b="1" dirty="0"/>
              <a:t>()</a:t>
            </a:r>
            <a:endParaRPr lang="fr-SN" dirty="0">
              <a:solidFill>
                <a:srgbClr val="0000AA"/>
              </a:solidFill>
            </a:endParaRPr>
          </a:p>
          <a:p>
            <a:pPr>
              <a:spcBef>
                <a:spcPts val="0"/>
              </a:spcBef>
            </a:pPr>
            <a:endParaRPr lang="fr-SN" dirty="0">
              <a:solidFill>
                <a:srgbClr val="0000AA"/>
              </a:solidFill>
            </a:endParaRPr>
          </a:p>
          <a:p>
            <a:pPr>
              <a:spcBef>
                <a:spcPts val="0"/>
              </a:spcBef>
            </a:pPr>
            <a:r>
              <a:rPr lang="fr-SN" dirty="0" err="1">
                <a:solidFill>
                  <a:srgbClr val="0000AA"/>
                </a:solidFill>
              </a:rPr>
              <a:t>from</a:t>
            </a:r>
            <a:r>
              <a:rPr lang="fr-SN" dirty="0">
                <a:solidFill>
                  <a:srgbClr val="0000AA"/>
                </a:solidFill>
              </a:rPr>
              <a:t> </a:t>
            </a:r>
            <a:r>
              <a:rPr lang="fr-SN" dirty="0" err="1">
                <a:solidFill>
                  <a:srgbClr val="0000AA"/>
                </a:solidFill>
              </a:rPr>
              <a:t>tensorflow.keras.utils</a:t>
            </a:r>
            <a:r>
              <a:rPr lang="fr-SN" dirty="0">
                <a:solidFill>
                  <a:srgbClr val="0000AA"/>
                </a:solidFill>
              </a:rPr>
              <a:t> import </a:t>
            </a:r>
            <a:r>
              <a:rPr lang="fr-SN" dirty="0" err="1">
                <a:solidFill>
                  <a:srgbClr val="0000AA"/>
                </a:solidFill>
              </a:rPr>
              <a:t>plot_model</a:t>
            </a:r>
            <a:endParaRPr lang="fr-SN" dirty="0">
              <a:solidFill>
                <a:srgbClr val="0000AA"/>
              </a:solidFill>
            </a:endParaRPr>
          </a:p>
          <a:p>
            <a:pPr>
              <a:spcBef>
                <a:spcPts val="0"/>
              </a:spcBef>
            </a:pPr>
            <a:r>
              <a:rPr lang="fr-SN" dirty="0" err="1">
                <a:solidFill>
                  <a:srgbClr val="0000AA"/>
                </a:solidFill>
              </a:rPr>
              <a:t>plot_model</a:t>
            </a:r>
            <a:r>
              <a:rPr lang="fr-SN" dirty="0">
                <a:solidFill>
                  <a:srgbClr val="0000AA"/>
                </a:solidFill>
              </a:rPr>
              <a:t>(model, </a:t>
            </a:r>
            <a:r>
              <a:rPr lang="fr-SN" dirty="0" err="1">
                <a:solidFill>
                  <a:srgbClr val="0000AA"/>
                </a:solidFill>
              </a:rPr>
              <a:t>to_file</a:t>
            </a:r>
            <a:r>
              <a:rPr lang="fr-SN" dirty="0">
                <a:solidFill>
                  <a:srgbClr val="0000AA"/>
                </a:solidFill>
              </a:rPr>
              <a:t>='</a:t>
            </a:r>
            <a:r>
              <a:rPr lang="fr-SN" dirty="0" err="1">
                <a:solidFill>
                  <a:srgbClr val="0000AA"/>
                </a:solidFill>
              </a:rPr>
              <a:t>model.png</a:t>
            </a:r>
            <a:r>
              <a:rPr lang="fr-SN" dirty="0">
                <a:solidFill>
                  <a:srgbClr val="0000AA"/>
                </a:solidFill>
              </a:rPr>
              <a:t>')</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96</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spTree>
    <p:extLst>
      <p:ext uri="{BB962C8B-B14F-4D97-AF65-F5344CB8AC3E}">
        <p14:creationId xmlns:p14="http://schemas.microsoft.com/office/powerpoint/2010/main" val="865121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fontScale="92500" lnSpcReduction="20000"/>
          </a:bodyPr>
          <a:lstStyle/>
          <a:p>
            <a:pPr marL="342900" indent="-342900" algn="just">
              <a:spcBef>
                <a:spcPts val="600"/>
              </a:spcBef>
            </a:pPr>
            <a:r>
              <a:rPr lang="fr-FR" b="1" dirty="0"/>
              <a:t>En résumé (programme à compléter)</a:t>
            </a:r>
            <a:endParaRPr lang="fr-SN" b="1" dirty="0"/>
          </a:p>
          <a:p>
            <a:pPr marL="342900" indent="-342900" algn="just">
              <a:spcBef>
                <a:spcPts val="600"/>
              </a:spcBef>
            </a:pPr>
            <a:endParaRPr lang="fr-SN" dirty="0">
              <a:solidFill>
                <a:srgbClr val="0000AA"/>
              </a:solidFill>
              <a:effectLst/>
            </a:endParaRPr>
          </a:p>
          <a:p>
            <a:pPr marL="342900" indent="-342900" algn="just">
              <a:spcBef>
                <a:spcPts val="600"/>
              </a:spcBef>
            </a:pPr>
            <a:r>
              <a:rPr lang="fr-SN" dirty="0">
                <a:solidFill>
                  <a:srgbClr val="0000AA"/>
                </a:solidFill>
                <a:effectLst/>
              </a:rPr>
              <a:t>import </a:t>
            </a:r>
            <a:r>
              <a:rPr lang="fr-SN" dirty="0" err="1">
                <a:solidFill>
                  <a:srgbClr val="0000AA"/>
                </a:solidFill>
                <a:effectLst/>
              </a:rPr>
              <a:t>numpy</a:t>
            </a:r>
            <a:r>
              <a:rPr lang="fr-SN" dirty="0">
                <a:solidFill>
                  <a:srgbClr val="0000AA"/>
                </a:solidFill>
                <a:effectLst/>
              </a:rPr>
              <a:t> as </a:t>
            </a:r>
            <a:r>
              <a:rPr lang="fr-SN" dirty="0" err="1">
                <a:solidFill>
                  <a:srgbClr val="0000AA"/>
                </a:solidFill>
                <a:effectLst/>
              </a:rPr>
              <a:t>np</a:t>
            </a:r>
            <a:r>
              <a:rPr lang="fr-SN" dirty="0">
                <a:solidFill>
                  <a:srgbClr val="0000AA"/>
                </a:solidFill>
                <a:effectLst/>
              </a:rPr>
              <a:t> </a:t>
            </a:r>
          </a:p>
          <a:p>
            <a:pPr marL="342900" indent="-342900" algn="just">
              <a:spcBef>
                <a:spcPts val="600"/>
              </a:spcBef>
            </a:pPr>
            <a:r>
              <a:rPr lang="fr-SN" dirty="0" err="1">
                <a:solidFill>
                  <a:srgbClr val="0000AA"/>
                </a:solidFill>
                <a:effectLst/>
              </a:rPr>
              <a:t>from</a:t>
            </a:r>
            <a:r>
              <a:rPr lang="fr-SN" dirty="0">
                <a:solidFill>
                  <a:srgbClr val="0000AA"/>
                </a:solidFill>
                <a:effectLst/>
              </a:rPr>
              <a:t> </a:t>
            </a:r>
            <a:r>
              <a:rPr lang="fr-SN" dirty="0" err="1">
                <a:solidFill>
                  <a:srgbClr val="0000AA"/>
                </a:solidFill>
                <a:effectLst/>
              </a:rPr>
              <a:t>keras.models</a:t>
            </a:r>
            <a:r>
              <a:rPr lang="fr-SN" dirty="0">
                <a:solidFill>
                  <a:srgbClr val="0000AA"/>
                </a:solidFill>
                <a:effectLst/>
              </a:rPr>
              <a:t> import </a:t>
            </a:r>
            <a:r>
              <a:rPr lang="fr-SN" dirty="0" err="1">
                <a:solidFill>
                  <a:srgbClr val="0000AA"/>
                </a:solidFill>
                <a:effectLst/>
              </a:rPr>
              <a:t>Sequential</a:t>
            </a:r>
            <a:endParaRPr lang="fr-SN" dirty="0">
              <a:solidFill>
                <a:srgbClr val="0000AA"/>
              </a:solidFill>
              <a:effectLst/>
            </a:endParaRPr>
          </a:p>
          <a:p>
            <a:pPr marL="342900" indent="-342900" algn="just">
              <a:spcBef>
                <a:spcPts val="600"/>
              </a:spcBef>
            </a:pPr>
            <a:r>
              <a:rPr lang="fr-SN" dirty="0" err="1">
                <a:solidFill>
                  <a:srgbClr val="0000AA"/>
                </a:solidFill>
                <a:effectLst/>
              </a:rPr>
              <a:t>from</a:t>
            </a:r>
            <a:r>
              <a:rPr lang="fr-SN" dirty="0">
                <a:solidFill>
                  <a:srgbClr val="0000AA"/>
                </a:solidFill>
                <a:effectLst/>
              </a:rPr>
              <a:t> </a:t>
            </a:r>
            <a:r>
              <a:rPr lang="fr-SN" dirty="0" err="1">
                <a:solidFill>
                  <a:srgbClr val="0000AA"/>
                </a:solidFill>
                <a:effectLst/>
              </a:rPr>
              <a:t>keras.layers.core</a:t>
            </a:r>
            <a:r>
              <a:rPr lang="fr-SN" dirty="0">
                <a:solidFill>
                  <a:srgbClr val="0000AA"/>
                </a:solidFill>
                <a:effectLst/>
              </a:rPr>
              <a:t> import Dense</a:t>
            </a:r>
          </a:p>
          <a:p>
            <a:pPr marL="342900" indent="-342900" algn="just">
              <a:spcBef>
                <a:spcPts val="600"/>
              </a:spcBef>
            </a:pPr>
            <a:r>
              <a:rPr lang="fr-SN" dirty="0" err="1">
                <a:solidFill>
                  <a:srgbClr val="0000AA"/>
                </a:solidFill>
                <a:effectLst/>
              </a:rPr>
              <a:t>training_data</a:t>
            </a:r>
            <a:r>
              <a:rPr lang="fr-SN" dirty="0">
                <a:solidFill>
                  <a:srgbClr val="0000AA"/>
                </a:solidFill>
                <a:effectLst/>
              </a:rPr>
              <a:t> = </a:t>
            </a:r>
            <a:r>
              <a:rPr lang="fr-SN" dirty="0" err="1">
                <a:solidFill>
                  <a:srgbClr val="0000AA"/>
                </a:solidFill>
                <a:effectLst/>
              </a:rPr>
              <a:t>np.array</a:t>
            </a:r>
            <a:r>
              <a:rPr lang="fr-SN" dirty="0">
                <a:solidFill>
                  <a:srgbClr val="0000AA"/>
                </a:solidFill>
                <a:effectLst/>
              </a:rPr>
              <a:t>([ [0, 0],[0, 1], [1, 0],[1, 1]], 'float32')</a:t>
            </a:r>
          </a:p>
          <a:p>
            <a:pPr marL="342900" indent="-342900" algn="just">
              <a:spcBef>
                <a:spcPts val="600"/>
              </a:spcBef>
            </a:pPr>
            <a:r>
              <a:rPr lang="fr-SN" dirty="0" err="1">
                <a:solidFill>
                  <a:srgbClr val="0000AA"/>
                </a:solidFill>
                <a:effectLst/>
              </a:rPr>
              <a:t>target_data</a:t>
            </a:r>
            <a:r>
              <a:rPr lang="fr-SN" dirty="0">
                <a:solidFill>
                  <a:srgbClr val="0000AA"/>
                </a:solidFill>
                <a:effectLst/>
              </a:rPr>
              <a:t> = </a:t>
            </a:r>
            <a:r>
              <a:rPr lang="fr-SN" dirty="0" err="1">
                <a:solidFill>
                  <a:srgbClr val="0000AA"/>
                </a:solidFill>
                <a:effectLst/>
              </a:rPr>
              <a:t>np.array</a:t>
            </a:r>
            <a:r>
              <a:rPr lang="fr-SN" dirty="0">
                <a:solidFill>
                  <a:srgbClr val="0000AA"/>
                </a:solidFill>
                <a:effectLst/>
              </a:rPr>
              <a:t>([[0],[1], [1], [0]], 'float32')</a:t>
            </a:r>
          </a:p>
          <a:p>
            <a:pPr marL="342900" indent="-342900" algn="just">
              <a:spcBef>
                <a:spcPts val="600"/>
              </a:spcBef>
            </a:pPr>
            <a:r>
              <a:rPr lang="fr-SN" dirty="0">
                <a:solidFill>
                  <a:srgbClr val="0000AA"/>
                </a:solidFill>
                <a:effectLst/>
              </a:rPr>
              <a:t>model = </a:t>
            </a:r>
            <a:r>
              <a:rPr lang="fr-SN" dirty="0" err="1">
                <a:solidFill>
                  <a:srgbClr val="0000AA"/>
                </a:solidFill>
                <a:effectLst/>
              </a:rPr>
              <a:t>Sequential</a:t>
            </a:r>
            <a:r>
              <a:rPr lang="fr-SN" dirty="0">
                <a:solidFill>
                  <a:srgbClr val="0000AA"/>
                </a:solidFill>
                <a:effectLst/>
              </a:rPr>
              <a:t>()</a:t>
            </a:r>
          </a:p>
          <a:p>
            <a:pPr marL="342900" indent="-342900" algn="just">
              <a:spcBef>
                <a:spcPts val="600"/>
              </a:spcBef>
            </a:pPr>
            <a:r>
              <a:rPr lang="fr-SN" dirty="0" err="1">
                <a:solidFill>
                  <a:srgbClr val="0000AA"/>
                </a:solidFill>
                <a:effectLst/>
              </a:rPr>
              <a:t>model.add</a:t>
            </a:r>
            <a:r>
              <a:rPr lang="fr-SN" dirty="0">
                <a:solidFill>
                  <a:srgbClr val="0000AA"/>
                </a:solidFill>
                <a:effectLst/>
              </a:rPr>
              <a:t>(Dense(4, </a:t>
            </a:r>
            <a:r>
              <a:rPr lang="fr-SN" dirty="0" err="1">
                <a:solidFill>
                  <a:srgbClr val="0000AA"/>
                </a:solidFill>
                <a:effectLst/>
              </a:rPr>
              <a:t>input_dim</a:t>
            </a:r>
            <a:r>
              <a:rPr lang="fr-SN" dirty="0">
                <a:solidFill>
                  <a:srgbClr val="0000AA"/>
                </a:solidFill>
                <a:effectLst/>
              </a:rPr>
              <a:t>=2, activation='relu'))</a:t>
            </a:r>
          </a:p>
          <a:p>
            <a:pPr marL="342900" indent="-342900" algn="just">
              <a:spcBef>
                <a:spcPts val="600"/>
              </a:spcBef>
            </a:pPr>
            <a:r>
              <a:rPr lang="fr-SN" dirty="0" err="1">
                <a:solidFill>
                  <a:srgbClr val="0000AA"/>
                </a:solidFill>
                <a:effectLst/>
              </a:rPr>
              <a:t>model.add</a:t>
            </a:r>
            <a:r>
              <a:rPr lang="fr-SN" dirty="0">
                <a:solidFill>
                  <a:srgbClr val="0000AA"/>
                </a:solidFill>
                <a:effectLst/>
              </a:rPr>
              <a:t>(Dense(1, activation='</a:t>
            </a:r>
            <a:r>
              <a:rPr lang="fr-SN" dirty="0" err="1">
                <a:solidFill>
                  <a:srgbClr val="0000AA"/>
                </a:solidFill>
                <a:effectLst/>
              </a:rPr>
              <a:t>sigmoid</a:t>
            </a:r>
            <a:r>
              <a:rPr lang="fr-SN" dirty="0">
                <a:solidFill>
                  <a:srgbClr val="0000AA"/>
                </a:solidFill>
                <a:effectLst/>
              </a:rPr>
              <a:t>'))</a:t>
            </a:r>
          </a:p>
          <a:p>
            <a:pPr marL="342900" indent="-342900" algn="just">
              <a:spcBef>
                <a:spcPts val="600"/>
              </a:spcBef>
            </a:pPr>
            <a:r>
              <a:rPr lang="fr-SN" dirty="0" err="1">
                <a:solidFill>
                  <a:srgbClr val="0000AA"/>
                </a:solidFill>
                <a:effectLst/>
              </a:rPr>
              <a:t>model.compile</a:t>
            </a:r>
            <a:r>
              <a:rPr lang="fr-SN" dirty="0">
                <a:solidFill>
                  <a:srgbClr val="0000AA"/>
                </a:solidFill>
                <a:effectLst/>
              </a:rPr>
              <a:t>(</a:t>
            </a:r>
            <a:r>
              <a:rPr lang="fr-SN" dirty="0" err="1">
                <a:solidFill>
                  <a:srgbClr val="0000AA"/>
                </a:solidFill>
                <a:effectLst/>
              </a:rPr>
              <a:t>loss</a:t>
            </a:r>
            <a:r>
              <a:rPr lang="fr-SN" dirty="0">
                <a:solidFill>
                  <a:srgbClr val="0000AA"/>
                </a:solidFill>
                <a:effectLst/>
              </a:rPr>
              <a:t>='mean_squared_</a:t>
            </a:r>
            <a:r>
              <a:rPr lang="fr-SN" dirty="0" err="1">
                <a:solidFill>
                  <a:srgbClr val="0000AA"/>
                </a:solidFill>
                <a:effectLst/>
              </a:rPr>
              <a:t>error</a:t>
            </a:r>
            <a:r>
              <a:rPr lang="fr-SN" dirty="0">
                <a:solidFill>
                  <a:srgbClr val="0000AA"/>
                </a:solidFill>
                <a:effectLst/>
              </a:rPr>
              <a:t>’,</a:t>
            </a:r>
            <a:r>
              <a:rPr lang="fr-SN" dirty="0" err="1">
                <a:solidFill>
                  <a:srgbClr val="0000AA"/>
                </a:solidFill>
                <a:effectLst/>
              </a:rPr>
              <a:t>optimizer</a:t>
            </a:r>
            <a:r>
              <a:rPr lang="fr-SN" dirty="0">
                <a:solidFill>
                  <a:srgbClr val="0000AA"/>
                </a:solidFill>
                <a:effectLst/>
              </a:rPr>
              <a:t>='</a:t>
            </a:r>
            <a:r>
              <a:rPr lang="fr-SN" dirty="0" err="1">
                <a:solidFill>
                  <a:srgbClr val="0000AA"/>
                </a:solidFill>
                <a:effectLst/>
              </a:rPr>
              <a:t>adam</a:t>
            </a:r>
            <a:r>
              <a:rPr lang="fr-SN" dirty="0">
                <a:solidFill>
                  <a:srgbClr val="0000AA"/>
                </a:solidFill>
                <a:effectLst/>
              </a:rPr>
              <a:t>’, </a:t>
            </a:r>
            <a:r>
              <a:rPr lang="fr-SN" dirty="0" err="1">
                <a:solidFill>
                  <a:srgbClr val="0000AA"/>
                </a:solidFill>
                <a:effectLst/>
              </a:rPr>
              <a:t>metrics</a:t>
            </a:r>
            <a:r>
              <a:rPr lang="fr-SN" dirty="0">
                <a:solidFill>
                  <a:srgbClr val="0000AA"/>
                </a:solidFill>
                <a:effectLst/>
              </a:rPr>
              <a:t>=['</a:t>
            </a:r>
            <a:r>
              <a:rPr lang="fr-SN" dirty="0" err="1">
                <a:solidFill>
                  <a:srgbClr val="0000AA"/>
                </a:solidFill>
                <a:effectLst/>
              </a:rPr>
              <a:t>binary_accuracy</a:t>
            </a:r>
            <a:r>
              <a:rPr lang="fr-SN" dirty="0">
                <a:solidFill>
                  <a:srgbClr val="0000AA"/>
                </a:solidFill>
                <a:effectLst/>
              </a:rPr>
              <a:t>'])</a:t>
            </a:r>
          </a:p>
          <a:p>
            <a:pPr marL="342900" indent="-342900" algn="just">
              <a:spcBef>
                <a:spcPts val="600"/>
              </a:spcBef>
            </a:pPr>
            <a:r>
              <a:rPr lang="fr-SN" dirty="0" err="1">
                <a:solidFill>
                  <a:srgbClr val="0000AA"/>
                </a:solidFill>
                <a:effectLst/>
              </a:rPr>
              <a:t>model.fit</a:t>
            </a:r>
            <a:r>
              <a:rPr lang="fr-SN" dirty="0">
                <a:solidFill>
                  <a:srgbClr val="0000AA"/>
                </a:solidFill>
                <a:effectLst/>
              </a:rPr>
              <a:t>(</a:t>
            </a:r>
            <a:r>
              <a:rPr lang="fr-SN" dirty="0" err="1">
                <a:solidFill>
                  <a:srgbClr val="0000AA"/>
                </a:solidFill>
                <a:effectLst/>
              </a:rPr>
              <a:t>training_data</a:t>
            </a:r>
            <a:r>
              <a:rPr lang="fr-SN" dirty="0">
                <a:solidFill>
                  <a:srgbClr val="0000AA"/>
                </a:solidFill>
                <a:effectLst/>
              </a:rPr>
              <a:t>, </a:t>
            </a:r>
            <a:r>
              <a:rPr lang="fr-SN" dirty="0" err="1">
                <a:solidFill>
                  <a:srgbClr val="0000AA"/>
                </a:solidFill>
                <a:effectLst/>
              </a:rPr>
              <a:t>target_data</a:t>
            </a:r>
            <a:r>
              <a:rPr lang="fr-SN" dirty="0">
                <a:solidFill>
                  <a:srgbClr val="0000AA"/>
                </a:solidFill>
                <a:effectLst/>
              </a:rPr>
              <a:t>, </a:t>
            </a:r>
            <a:r>
              <a:rPr lang="fr-SN" dirty="0" err="1">
                <a:solidFill>
                  <a:srgbClr val="0000AA"/>
                </a:solidFill>
                <a:effectLst/>
              </a:rPr>
              <a:t>epochs</a:t>
            </a:r>
            <a:r>
              <a:rPr lang="fr-SN" dirty="0">
                <a:solidFill>
                  <a:srgbClr val="0000AA"/>
                </a:solidFill>
                <a:effectLst/>
              </a:rPr>
              <a:t>=1000)</a:t>
            </a:r>
          </a:p>
          <a:p>
            <a:pPr marL="342900" indent="-342900" algn="just">
              <a:spcBef>
                <a:spcPts val="600"/>
              </a:spcBef>
            </a:pPr>
            <a:r>
              <a:rPr lang="fr-SN" dirty="0">
                <a:solidFill>
                  <a:srgbClr val="0000AA"/>
                </a:solidFill>
                <a:effectLst/>
              </a:rPr>
              <a:t>scores = </a:t>
            </a:r>
            <a:r>
              <a:rPr lang="fr-SN" dirty="0" err="1">
                <a:solidFill>
                  <a:srgbClr val="0000AA"/>
                </a:solidFill>
                <a:effectLst/>
              </a:rPr>
              <a:t>model.evaluate</a:t>
            </a:r>
            <a:r>
              <a:rPr lang="fr-SN" dirty="0">
                <a:solidFill>
                  <a:srgbClr val="0000AA"/>
                </a:solidFill>
                <a:effectLst/>
              </a:rPr>
              <a:t>(</a:t>
            </a:r>
            <a:r>
              <a:rPr lang="fr-SN" dirty="0" err="1">
                <a:solidFill>
                  <a:srgbClr val="0000AA"/>
                </a:solidFill>
                <a:effectLst/>
              </a:rPr>
              <a:t>training_data</a:t>
            </a:r>
            <a:r>
              <a:rPr lang="fr-SN" dirty="0">
                <a:solidFill>
                  <a:srgbClr val="0000AA"/>
                </a:solidFill>
                <a:effectLst/>
              </a:rPr>
              <a:t>, </a:t>
            </a:r>
            <a:r>
              <a:rPr lang="fr-SN" dirty="0" err="1">
                <a:solidFill>
                  <a:srgbClr val="0000AA"/>
                </a:solidFill>
                <a:effectLst/>
              </a:rPr>
              <a:t>target_data</a:t>
            </a:r>
            <a:r>
              <a:rPr lang="fr-SN" dirty="0">
                <a:solidFill>
                  <a:srgbClr val="0000AA"/>
                </a:solidFill>
                <a:effectLst/>
              </a:rPr>
              <a:t>)</a:t>
            </a:r>
          </a:p>
          <a:p>
            <a:pPr marL="342900" indent="-342900" algn="just">
              <a:spcBef>
                <a:spcPts val="600"/>
              </a:spcBef>
            </a:pPr>
            <a:r>
              <a:rPr lang="fr-SN" dirty="0" err="1">
                <a:solidFill>
                  <a:srgbClr val="0000AA"/>
                </a:solidFill>
                <a:effectLst/>
              </a:rPr>
              <a:t>print</a:t>
            </a:r>
            <a:r>
              <a:rPr lang="fr-SN" dirty="0">
                <a:solidFill>
                  <a:srgbClr val="0000AA"/>
                </a:solidFill>
                <a:effectLst/>
              </a:rPr>
              <a:t>("\</a:t>
            </a:r>
            <a:r>
              <a:rPr lang="fr-SN" dirty="0" err="1">
                <a:solidFill>
                  <a:srgbClr val="0000AA"/>
                </a:solidFill>
                <a:effectLst/>
              </a:rPr>
              <a:t>n%s</a:t>
            </a:r>
            <a:r>
              <a:rPr lang="fr-SN" dirty="0">
                <a:solidFill>
                  <a:srgbClr val="0000AA"/>
                </a:solidFill>
                <a:effectLst/>
              </a:rPr>
              <a:t>: %.2f%%" % (</a:t>
            </a:r>
            <a:r>
              <a:rPr lang="fr-SN" dirty="0" err="1">
                <a:solidFill>
                  <a:srgbClr val="0000AA"/>
                </a:solidFill>
                <a:effectLst/>
              </a:rPr>
              <a:t>model.metrics_names</a:t>
            </a:r>
            <a:r>
              <a:rPr lang="fr-SN" dirty="0">
                <a:solidFill>
                  <a:srgbClr val="0000AA"/>
                </a:solidFill>
                <a:effectLst/>
              </a:rPr>
              <a:t>[1], scores[1]*100))</a:t>
            </a:r>
          </a:p>
          <a:p>
            <a:pPr marL="342900" indent="-342900" algn="just">
              <a:spcBef>
                <a:spcPts val="600"/>
              </a:spcBef>
            </a:pPr>
            <a:r>
              <a:rPr lang="fr-SN" dirty="0" err="1">
                <a:solidFill>
                  <a:srgbClr val="0000AA"/>
                </a:solidFill>
                <a:effectLst/>
              </a:rPr>
              <a:t>print</a:t>
            </a:r>
            <a:r>
              <a:rPr lang="fr-SN" dirty="0">
                <a:solidFill>
                  <a:srgbClr val="0000AA"/>
                </a:solidFill>
                <a:effectLst/>
              </a:rPr>
              <a:t> (</a:t>
            </a:r>
            <a:r>
              <a:rPr lang="fr-SN" dirty="0" err="1">
                <a:solidFill>
                  <a:srgbClr val="0000AA"/>
                </a:solidFill>
                <a:effectLst/>
              </a:rPr>
              <a:t>model.predict</a:t>
            </a:r>
            <a:r>
              <a:rPr lang="fr-SN" dirty="0">
                <a:solidFill>
                  <a:srgbClr val="0000AA"/>
                </a:solidFill>
                <a:effectLst/>
              </a:rPr>
              <a:t>(</a:t>
            </a:r>
            <a:r>
              <a:rPr lang="fr-SN" dirty="0" err="1">
                <a:solidFill>
                  <a:srgbClr val="0000AA"/>
                </a:solidFill>
                <a:effectLst/>
              </a:rPr>
              <a:t>training_data</a:t>
            </a:r>
            <a:r>
              <a:rPr lang="fr-SN" dirty="0">
                <a:solidFill>
                  <a:srgbClr val="0000AA"/>
                </a:solidFill>
                <a:effectLst/>
              </a:rPr>
              <a:t>).round())</a:t>
            </a:r>
          </a:p>
          <a:p>
            <a:pPr marL="342900" indent="-342900" algn="just">
              <a:spcBef>
                <a:spcPts val="600"/>
              </a:spcBef>
            </a:pPr>
            <a:r>
              <a:rPr lang="fr-SN" dirty="0" err="1">
                <a:solidFill>
                  <a:srgbClr val="0000AA"/>
                </a:solidFill>
                <a:effectLst/>
              </a:rPr>
              <a:t>model.summary</a:t>
            </a:r>
            <a:r>
              <a:rPr lang="fr-SN" dirty="0">
                <a:solidFill>
                  <a:srgbClr val="0000AA"/>
                </a:solidFill>
                <a:effectLst/>
              </a:rPr>
              <a:t>()</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97</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sz="2400" dirty="0">
                <a:solidFill>
                  <a:schemeClr val="tx1"/>
                </a:solidFill>
                <a:ea typeface="ＭＳ Ｐゴシック" charset="-128"/>
              </a:rPr>
              <a:t>Premier pas avec </a:t>
            </a:r>
            <a:r>
              <a:rPr lang="fr-FR" altLang="x-none" sz="2400" dirty="0" err="1">
                <a:solidFill>
                  <a:schemeClr val="tx1"/>
                </a:solidFill>
                <a:ea typeface="ＭＳ Ｐゴシック" charset="-128"/>
              </a:rPr>
              <a:t>keras</a:t>
            </a:r>
            <a:endParaRPr lang="fr-FR" altLang="x-none" sz="2400" dirty="0">
              <a:solidFill>
                <a:schemeClr val="tx1"/>
              </a:solidFill>
              <a:ea typeface="ＭＳ Ｐゴシック" charset="-128"/>
            </a:endParaRPr>
          </a:p>
        </p:txBody>
      </p:sp>
    </p:spTree>
    <p:extLst>
      <p:ext uri="{BB962C8B-B14F-4D97-AF65-F5344CB8AC3E}">
        <p14:creationId xmlns:p14="http://schemas.microsoft.com/office/powerpoint/2010/main" val="76904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ubtitle 2"/>
          <p:cNvSpPr>
            <a:spLocks noGrp="1"/>
          </p:cNvSpPr>
          <p:nvPr>
            <p:ph type="subTitle" idx="1"/>
          </p:nvPr>
        </p:nvSpPr>
        <p:spPr>
          <a:xfrm>
            <a:off x="252413" y="1381125"/>
            <a:ext cx="8662987" cy="5167313"/>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ormAutofit/>
          </a:bodyPr>
          <a:lstStyle/>
          <a:p>
            <a:pPr marL="342900" indent="-342900" algn="just">
              <a:spcBef>
                <a:spcPts val="600"/>
              </a:spcBef>
            </a:pPr>
            <a:endParaRPr lang="fr-FR" b="1" dirty="0"/>
          </a:p>
          <a:p>
            <a:pPr marL="342900" indent="-342900" algn="just">
              <a:spcBef>
                <a:spcPts val="600"/>
              </a:spcBef>
              <a:buFont typeface="Arial" charset="0"/>
              <a:buChar char="•"/>
            </a:pPr>
            <a:r>
              <a:rPr lang="fr-FR" b="1" dirty="0"/>
              <a:t>TP2 à rendre : </a:t>
            </a:r>
            <a:r>
              <a:rPr lang="fr-FR" dirty="0"/>
              <a:t>Le problème du XOR </a:t>
            </a:r>
          </a:p>
          <a:p>
            <a:pPr algn="just">
              <a:spcBef>
                <a:spcPts val="600"/>
              </a:spcBef>
            </a:pPr>
            <a:r>
              <a:rPr lang="fr-FR" dirty="0"/>
              <a:t>Fournir les données d’entrainement et réaliser le PMC pour le XOR. Dans un tableau comparer les résultats en utilisant différentes fonctions d’activation, différents </a:t>
            </a:r>
            <a:r>
              <a:rPr lang="fr-FR" dirty="0" err="1"/>
              <a:t>optimisers</a:t>
            </a:r>
            <a:r>
              <a:rPr lang="fr-FR" dirty="0"/>
              <a:t> et fonction </a:t>
            </a:r>
            <a:r>
              <a:rPr lang="fr-FR" dirty="0" err="1"/>
              <a:t>loss</a:t>
            </a:r>
            <a:r>
              <a:rPr lang="fr-FR" dirty="0"/>
              <a:t> et en faisant aussi varier le nombre de nœuds et de couches. Procéder de manière judicieuse pour bien déceler l’impact de chaque paramètre.</a:t>
            </a:r>
          </a:p>
          <a:p>
            <a:pPr algn="just">
              <a:spcBef>
                <a:spcPts val="600"/>
              </a:spcBef>
            </a:pPr>
            <a:endParaRPr lang="fr-FR" dirty="0"/>
          </a:p>
          <a:p>
            <a:pPr marL="342900" indent="-342900" algn="just">
              <a:spcBef>
                <a:spcPts val="600"/>
              </a:spcBef>
              <a:buFont typeface="Arial" charset="0"/>
              <a:buChar char="•"/>
            </a:pPr>
            <a:r>
              <a:rPr lang="fr-FR" b="1" dirty="0"/>
              <a:t>TP3 à rendre : </a:t>
            </a:r>
            <a:r>
              <a:rPr lang="fr-FR" dirty="0"/>
              <a:t>Choisissez un problème non linéairement séparable de la base de données en ligne suivante et réaliser un réseau de neurones profond pour le résoudre. Mettez du soin dans la présentation des résultats.</a:t>
            </a:r>
          </a:p>
          <a:p>
            <a:pPr marL="342900" indent="-342900" algn="just">
              <a:spcBef>
                <a:spcPts val="600"/>
              </a:spcBef>
            </a:pPr>
            <a:r>
              <a:rPr lang="fr-FR" dirty="0">
                <a:hlinkClick r:id="rId3"/>
              </a:rPr>
              <a:t>http://archive.ics.uci.edu/ml/index.php</a:t>
            </a:r>
            <a:r>
              <a:rPr lang="fr-FR" dirty="0"/>
              <a:t> </a:t>
            </a:r>
          </a:p>
        </p:txBody>
      </p:sp>
      <p:sp>
        <p:nvSpPr>
          <p:cNvPr id="1208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fld id="{E8CF3AEB-F5AE-DF49-9D52-2FF82B83CBC6}" type="slidenum">
              <a:rPr lang="en-US" altLang="x-none" sz="800">
                <a:solidFill>
                  <a:srgbClr val="595959"/>
                </a:solidFill>
              </a:rPr>
              <a:pPr eaLnBrk="1" hangingPunct="1"/>
              <a:t>98</a:t>
            </a:fld>
            <a:endParaRPr lang="en-US" altLang="x-none" sz="800">
              <a:solidFill>
                <a:srgbClr val="595959"/>
              </a:solidFill>
            </a:endParaRPr>
          </a:p>
        </p:txBody>
      </p:sp>
      <p:sp>
        <p:nvSpPr>
          <p:cNvPr id="120835" name="TextBox 3"/>
          <p:cNvSpPr txBox="1">
            <a:spLocks noChangeArrowheads="1"/>
          </p:cNvSpPr>
          <p:nvPr/>
        </p:nvSpPr>
        <p:spPr bwMode="auto">
          <a:xfrm>
            <a:off x="3262313" y="-50800"/>
            <a:ext cx="5260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charset="0"/>
                <a:ea typeface="MS PGothic" charset="-128"/>
              </a:defRPr>
            </a:lvl1pPr>
            <a:lvl2pPr marL="742950" indent="-285750" eaLnBrk="0" hangingPunct="0">
              <a:defRPr sz="2400">
                <a:solidFill>
                  <a:schemeClr val="tx1"/>
                </a:solidFill>
                <a:latin typeface="Century Gothic" charset="0"/>
                <a:ea typeface="MS PGothic" charset="-128"/>
              </a:defRPr>
            </a:lvl2pPr>
            <a:lvl3pPr marL="1143000" indent="-228600" eaLnBrk="0" hangingPunct="0">
              <a:defRPr sz="2400">
                <a:solidFill>
                  <a:schemeClr val="tx1"/>
                </a:solidFill>
                <a:latin typeface="Century Gothic" charset="0"/>
                <a:ea typeface="MS PGothic" charset="-128"/>
              </a:defRPr>
            </a:lvl3pPr>
            <a:lvl4pPr marL="1600200" indent="-228600" eaLnBrk="0" hangingPunct="0">
              <a:defRPr sz="2400">
                <a:solidFill>
                  <a:schemeClr val="tx1"/>
                </a:solidFill>
                <a:latin typeface="Century Gothic" charset="0"/>
                <a:ea typeface="MS PGothic" charset="-128"/>
              </a:defRPr>
            </a:lvl4pPr>
            <a:lvl5pPr marL="2057400" indent="-228600" eaLnBrk="0" hangingPunct="0">
              <a:defRPr sz="2400">
                <a:solidFill>
                  <a:schemeClr val="tx1"/>
                </a:solidFill>
                <a:latin typeface="Century Gothic" charset="0"/>
                <a:ea typeface="MS PGothic" charset="-128"/>
              </a:defRPr>
            </a:lvl5pPr>
            <a:lvl6pPr marL="2514600" indent="-228600" eaLnBrk="0" fontAlgn="base" hangingPunct="0">
              <a:spcBef>
                <a:spcPct val="0"/>
              </a:spcBef>
              <a:spcAft>
                <a:spcPct val="0"/>
              </a:spcAft>
              <a:defRPr sz="2400">
                <a:solidFill>
                  <a:schemeClr val="tx1"/>
                </a:solidFill>
                <a:latin typeface="Century Gothic" charset="0"/>
                <a:ea typeface="MS PGothic" charset="-128"/>
              </a:defRPr>
            </a:lvl6pPr>
            <a:lvl7pPr marL="2971800" indent="-228600" eaLnBrk="0" fontAlgn="base" hangingPunct="0">
              <a:spcBef>
                <a:spcPct val="0"/>
              </a:spcBef>
              <a:spcAft>
                <a:spcPct val="0"/>
              </a:spcAft>
              <a:defRPr sz="2400">
                <a:solidFill>
                  <a:schemeClr val="tx1"/>
                </a:solidFill>
                <a:latin typeface="Century Gothic" charset="0"/>
                <a:ea typeface="MS PGothic" charset="-128"/>
              </a:defRPr>
            </a:lvl7pPr>
            <a:lvl8pPr marL="3429000" indent="-228600" eaLnBrk="0" fontAlgn="base" hangingPunct="0">
              <a:spcBef>
                <a:spcPct val="0"/>
              </a:spcBef>
              <a:spcAft>
                <a:spcPct val="0"/>
              </a:spcAft>
              <a:defRPr sz="2400">
                <a:solidFill>
                  <a:schemeClr val="tx1"/>
                </a:solidFill>
                <a:latin typeface="Century Gothic" charset="0"/>
                <a:ea typeface="MS PGothic" charset="-128"/>
              </a:defRPr>
            </a:lvl8pPr>
            <a:lvl9pPr marL="3886200" indent="-228600" eaLnBrk="0" fontAlgn="base" hangingPunct="0">
              <a:spcBef>
                <a:spcPct val="0"/>
              </a:spcBef>
              <a:spcAft>
                <a:spcPct val="0"/>
              </a:spcAft>
              <a:defRPr sz="2400">
                <a:solidFill>
                  <a:schemeClr val="tx1"/>
                </a:solidFill>
                <a:latin typeface="Century Gothic" charset="0"/>
                <a:ea typeface="MS PGothic" charset="-128"/>
              </a:defRPr>
            </a:lvl9pPr>
          </a:lstStyle>
          <a:p>
            <a:pPr eaLnBrk="1" hangingPunct="1"/>
            <a:r>
              <a:rPr lang="fr-FR" altLang="x-none" sz="1200"/>
              <a:t>Réseaux connexionnistes, Dr. Jean Marie Dembélé, UFR SAT,  </a:t>
            </a:r>
            <a:fld id="{98826ECD-7075-7340-8BAE-BB5D5088FF7D}" type="datetime6">
              <a:rPr lang="fr-SN" altLang="x-none" sz="1200"/>
              <a:pPr eaLnBrk="1" hangingPunct="1"/>
              <a:t>novembre 24</a:t>
            </a:fld>
            <a:endParaRPr lang="fr-FR" altLang="x-none" sz="1200"/>
          </a:p>
        </p:txBody>
      </p:sp>
      <p:sp>
        <p:nvSpPr>
          <p:cNvPr id="7" name="Title 1"/>
          <p:cNvSpPr>
            <a:spLocks noGrp="1"/>
          </p:cNvSpPr>
          <p:nvPr>
            <p:ph type="ctrTitle"/>
          </p:nvPr>
        </p:nvSpPr>
        <p:spPr>
          <a:xfrm>
            <a:off x="0" y="503238"/>
            <a:ext cx="8915400" cy="877887"/>
          </a:xfrm>
          <a:solidFill>
            <a:schemeClr val="bg1">
              <a:lumMod val="95000"/>
            </a:schemeClr>
          </a:solidFill>
        </p:spPr>
        <p:txBody>
          <a:bodyPr lIns="0"/>
          <a:lstStyle/>
          <a:p>
            <a:pPr eaLnBrk="1" hangingPunct="1"/>
            <a:r>
              <a:rPr lang="fr-FR" altLang="x-none" dirty="0">
                <a:solidFill>
                  <a:schemeClr val="tx1"/>
                </a:solidFill>
                <a:ea typeface="ＭＳ Ｐゴシック" charset="-128"/>
              </a:rPr>
              <a:t>4- </a:t>
            </a:r>
            <a:r>
              <a:rPr lang="fr-FR" altLang="x-none" sz="3200" dirty="0">
                <a:solidFill>
                  <a:schemeClr val="tx1"/>
                </a:solidFill>
                <a:ea typeface="ＭＳ Ｐゴシック" charset="-128"/>
              </a:rPr>
              <a:t>Différents modèles de </a:t>
            </a:r>
            <a:r>
              <a:rPr lang="fr-FR" altLang="x-none" sz="3200" dirty="0" err="1">
                <a:solidFill>
                  <a:schemeClr val="tx1"/>
                </a:solidFill>
                <a:ea typeface="ＭＳ Ｐゴシック" charset="-128"/>
              </a:rPr>
              <a:t>RdN</a:t>
            </a:r>
            <a:endParaRPr lang="fr-FR" altLang="x-none" sz="3200" dirty="0">
              <a:solidFill>
                <a:schemeClr val="tx1"/>
              </a:solidFill>
              <a:ea typeface="ＭＳ Ｐゴシック" charset="-128"/>
            </a:endParaRP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516" y="5148817"/>
            <a:ext cx="3397772" cy="1205945"/>
          </a:xfrm>
          <a:prstGeom prst="rect">
            <a:avLst/>
          </a:prstGeom>
        </p:spPr>
      </p:pic>
    </p:spTree>
    <p:extLst>
      <p:ext uri="{BB962C8B-B14F-4D97-AF65-F5344CB8AC3E}">
        <p14:creationId xmlns:p14="http://schemas.microsoft.com/office/powerpoint/2010/main" val="121699776"/>
      </p:ext>
    </p:extLst>
  </p:cSld>
  <p:clrMapOvr>
    <a:masterClrMapping/>
  </p:clrMapOvr>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131373</TotalTime>
  <Words>6715</Words>
  <Application>Microsoft Macintosh PowerPoint</Application>
  <PresentationFormat>Affichage à l'écran (4:3)</PresentationFormat>
  <Paragraphs>1113</Paragraphs>
  <Slides>98</Slides>
  <Notes>72</Notes>
  <HiddenSlides>0</HiddenSlides>
  <MMClips>2</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3</vt:i4>
      </vt:variant>
      <vt:variant>
        <vt:lpstr>Titres des diapositives</vt:lpstr>
      </vt:variant>
      <vt:variant>
        <vt:i4>98</vt:i4>
      </vt:variant>
    </vt:vector>
  </HeadingPairs>
  <TitlesOfParts>
    <vt:vector size="109" baseType="lpstr">
      <vt:lpstr>Arial</vt:lpstr>
      <vt:lpstr>Bell MT</vt:lpstr>
      <vt:lpstr>Century Gothic</vt:lpstr>
      <vt:lpstr>LMSans9-Regular-Identity-H</vt:lpstr>
      <vt:lpstr>Times New Roman</vt:lpstr>
      <vt:lpstr>Wingdings</vt:lpstr>
      <vt:lpstr>Wingdings 2</vt:lpstr>
      <vt:lpstr>Perception</vt:lpstr>
      <vt:lpstr>Document</vt:lpstr>
      <vt:lpstr>Équation</vt:lpstr>
      <vt:lpstr>Equation</vt:lpstr>
      <vt:lpstr>Réseaux connexionnistes</vt:lpstr>
      <vt:lpstr>Programme</vt:lpstr>
      <vt:lpstr>1- Introduction(1/13)</vt:lpstr>
      <vt:lpstr>1- Introduction(2/13)</vt:lpstr>
      <vt:lpstr>1- Introduction(3/13)</vt:lpstr>
      <vt:lpstr>1- Introduction(4/13)</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Bibliographie</vt:lpstr>
      <vt:lpstr>Présentation PowerPoint</vt:lpstr>
      <vt:lpstr>Présentation PowerPoint</vt:lpstr>
      <vt:lpstr>2- Le neurone formel (1/11)</vt:lpstr>
      <vt:lpstr>2- Le neurone formel (2/11)</vt:lpstr>
      <vt:lpstr>2- Le neurone formel (3/11)</vt:lpstr>
      <vt:lpstr>2- Le neurone formel (4/11)</vt:lpstr>
      <vt:lpstr>2- Le neurone formel (5/11)</vt:lpstr>
      <vt:lpstr>2- Le neurone formel (6/11)</vt:lpstr>
      <vt:lpstr>2- Le neurone formel (7/11)</vt:lpstr>
      <vt:lpstr>2- Le neurone formel (8/11)</vt:lpstr>
      <vt:lpstr>2- Le neurone formel (9/11)</vt:lpstr>
      <vt:lpstr>2- Le neurone formel (10/11)</vt:lpstr>
      <vt:lpstr>2- Le neurone formel (11/11)</vt:lpstr>
      <vt:lpstr>3- L’apprentissage(1/11)</vt:lpstr>
      <vt:lpstr>3- L’apprentissage(2/11)</vt:lpstr>
      <vt:lpstr>3- L’apprentissage(3/11)</vt:lpstr>
      <vt:lpstr>3- L’apprentissage(4/11)</vt:lpstr>
      <vt:lpstr>3- L’apprentissage(5/11)</vt:lpstr>
      <vt:lpstr>3- L’apprentissage(6/11)</vt:lpstr>
      <vt:lpstr>3- L’apprentissage(7/11)</vt:lpstr>
      <vt:lpstr>3- L’apprentissage(8/11)</vt:lpstr>
      <vt:lpstr>3- L’apprentissage(9/11)</vt:lpstr>
      <vt:lpstr>3- L’apprentissage(10/11)</vt:lpstr>
      <vt:lpstr>3- L’apprentissage(11/11)</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4- Différents modèles de RdN</vt:lpstr>
      <vt:lpstr>Anaconda Navigator (environnement de base) et explorer les IDE…comme Spyder</vt:lpstr>
      <vt:lpstr>Tester Spyder pour python (sans keras ni tensorflow)</vt:lpstr>
      <vt:lpstr>Installer tensorflow et keras dans un nouvel environnement d’anaconda(! python 3.10, tensorflow 2, keras 2 !)</vt:lpstr>
      <vt:lpstr>Rechercher et installer tensorflow et keras</vt:lpstr>
      <vt:lpstr>Vérifier, dans le nouvel environnement, keras et tensorflow </vt:lpstr>
      <vt:lpstr>Réinstaller Spyder dans le nouvel environnement</vt:lpstr>
      <vt:lpstr>Premier pas avec keras</vt:lpstr>
      <vt:lpstr>Premier pas avec keras</vt:lpstr>
      <vt:lpstr>Premier pas avec keras</vt:lpstr>
      <vt:lpstr>Premier pas avec keras</vt:lpstr>
      <vt:lpstr>Premier pas avec keras</vt:lpstr>
      <vt:lpstr>Premier pas avec keras</vt:lpstr>
      <vt:lpstr>4- Différents modèles de RdN</vt:lpstr>
    </vt:vector>
  </TitlesOfParts>
  <Company>UGB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dc:title>
  <dc:creator>Jean Marie Dembele</dc:creator>
  <cp:lastModifiedBy>Microsoft Office User</cp:lastModifiedBy>
  <cp:revision>2432</cp:revision>
  <cp:lastPrinted>2017-12-05T13:02:08Z</cp:lastPrinted>
  <dcterms:created xsi:type="dcterms:W3CDTF">2012-04-13T13:24:13Z</dcterms:created>
  <dcterms:modified xsi:type="dcterms:W3CDTF">2024-11-28T20:17:46Z</dcterms:modified>
</cp:coreProperties>
</file>